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omments/modernComment_105_CC96CC.xml" ContentType="application/vnd.ms-powerpoint.comments+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7581900" cy="10680700"/>
  <p:notesSz cx="6954838" cy="9239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EB5B30F-1942-2240-DDC8-764CFB4C4E7F}" name="Schierenbeck, Anna" initials="SA" userId="S::aschierenbeck@cityhall.nyc.gov::fdb08bff-8521-4f5e-b889-75d94baf79bc" providerId="AD"/>
  <p188:author id="{3B3CFB53-81D5-CA7E-998F-8970263439E8}" name="ccohan" initials="c" userId="ccohan" providerId="None"/>
  <p188:author id="{1BDB6CE5-42C0-F1C8-AE5C-EB5563A96D6E}" name="Wertheimer-Meier, Julie" initials="WMJ" userId="S::JWertheimerMeier@endgbv.nyc.gov::38000ffb-6df3-4ca4-bdb1-7fa521967aa7" providerId="AD"/>
  <p188:author id="{1FE233EE-C666-F354-004B-8864CAECD721}" name="Hill, Edward" initials="EH" userId="S::EHill@cityhall.nyc.gov::ab635637-e126-4c90-aca4-fe4a5e8a8c8a" providerId="AD"/>
  <p188:author id="{C5B2EEF4-D749-7104-0632-8AC329627186}" name="Schierenbeck, Anna" initials="AS" userId="S::ASchierenbeck@cityhall.nyc.gov::fdb08bff-8521-4f5e-b889-75d94baf79b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Dent, Malik" initials="DM" lastIdx="2" clrIdx="0">
    <p:extLst>
      <p:ext uri="{19B8F6BF-5375-455C-9EA6-DF929625EA0E}">
        <p15:presenceInfo xmlns:p15="http://schemas.microsoft.com/office/powerpoint/2012/main" userId="S::MDent@cityhall.nyc.gov::78f671db-9571-4f97-81b5-46e29c8ca80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6A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287CD7C-6250-D02D-63C0-8A71E152BBB0}" v="6" dt="2025-09-03T17:57:58.564"/>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4660"/>
  </p:normalViewPr>
  <p:slideViewPr>
    <p:cSldViewPr>
      <p:cViewPr varScale="1">
        <p:scale>
          <a:sx n="65" d="100"/>
          <a:sy n="65" d="100"/>
        </p:scale>
        <p:origin x="2574"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 Id="rId14" Type="http://schemas.microsoft.com/office/2015/10/relationships/revisionInfo" Target="revisionInfo.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266197779106402"/>
          <c:y val="5.463395849045978E-2"/>
          <c:w val="0.88357720875979329"/>
          <c:h val="0.67390938709841908"/>
        </c:manualLayout>
      </c:layout>
      <c:barChart>
        <c:barDir val="col"/>
        <c:grouping val="clustered"/>
        <c:varyColors val="0"/>
        <c:ser>
          <c:idx val="0"/>
          <c:order val="0"/>
          <c:tx>
            <c:strRef>
              <c:f>Sheet1!$B$1</c:f>
              <c:strCache>
                <c:ptCount val="1"/>
                <c:pt idx="0">
                  <c:v>2023</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Telephone Calls </c:v>
                </c:pt>
              </c:strCache>
            </c:strRef>
          </c:cat>
          <c:val>
            <c:numRef>
              <c:f>Sheet1!$B$2</c:f>
              <c:numCache>
                <c:formatCode>#,##0</c:formatCode>
                <c:ptCount val="1"/>
                <c:pt idx="0">
                  <c:v>87985</c:v>
                </c:pt>
              </c:numCache>
            </c:numRef>
          </c:val>
          <c:extLst>
            <c:ext xmlns:c16="http://schemas.microsoft.com/office/drawing/2014/chart" uri="{C3380CC4-5D6E-409C-BE32-E72D297353CC}">
              <c16:uniqueId val="{00000000-141F-4FF2-BB02-08F548491596}"/>
            </c:ext>
          </c:extLst>
        </c:ser>
        <c:ser>
          <c:idx val="1"/>
          <c:order val="1"/>
          <c:tx>
            <c:strRef>
              <c:f>Sheet1!$C$1</c:f>
              <c:strCache>
                <c:ptCount val="1"/>
                <c:pt idx="0">
                  <c:v>2024</c:v>
                </c:pt>
              </c:strCache>
            </c:strRef>
          </c:tx>
          <c:spPr>
            <a:solidFill>
              <a:schemeClr val="accent6"/>
            </a:solidFill>
            <a:ln>
              <a:noFill/>
            </a:ln>
            <a:effectLst/>
          </c:spPr>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41F-4FF2-BB02-08F54849159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Telephone Calls </c:v>
                </c:pt>
              </c:strCache>
            </c:strRef>
          </c:cat>
          <c:val>
            <c:numRef>
              <c:f>Sheet1!$C$2</c:f>
              <c:numCache>
                <c:formatCode>#,##0</c:formatCode>
                <c:ptCount val="1"/>
                <c:pt idx="0">
                  <c:v>81949</c:v>
                </c:pt>
              </c:numCache>
            </c:numRef>
          </c:val>
          <c:extLst>
            <c:ext xmlns:c16="http://schemas.microsoft.com/office/drawing/2014/chart" uri="{C3380CC4-5D6E-409C-BE32-E72D297353CC}">
              <c16:uniqueId val="{00000001-141F-4FF2-BB02-08F548491596}"/>
            </c:ext>
          </c:extLst>
        </c:ser>
        <c:dLbls>
          <c:showLegendKey val="0"/>
          <c:showVal val="0"/>
          <c:showCatName val="0"/>
          <c:showSerName val="0"/>
          <c:showPercent val="0"/>
          <c:showBubbleSize val="0"/>
        </c:dLbls>
        <c:gapWidth val="219"/>
        <c:overlap val="-27"/>
        <c:axId val="1355073743"/>
        <c:axId val="1355077903"/>
      </c:barChart>
      <c:catAx>
        <c:axId val="135507374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55077903"/>
        <c:crosses val="autoZero"/>
        <c:auto val="1"/>
        <c:lblAlgn val="ctr"/>
        <c:lblOffset val="100"/>
        <c:noMultiLvlLbl val="0"/>
      </c:catAx>
      <c:valAx>
        <c:axId val="1355077903"/>
        <c:scaling>
          <c:orientation val="minMax"/>
          <c:min val="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55073743"/>
        <c:crosses val="autoZero"/>
        <c:crossBetween val="between"/>
        <c:majorUnit val="10000"/>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sz="1400" b="1" dirty="0">
                <a:solidFill>
                  <a:schemeClr val="tx1"/>
                </a:solidFill>
              </a:rPr>
              <a:t>Chart 3: Civil Side Individual Clients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2023</c:v>
                </c:pt>
              </c:strCache>
            </c:strRef>
          </c:tx>
          <c:spPr>
            <a:solidFill>
              <a:schemeClr val="bg1">
                <a:lumMod val="75000"/>
              </a:schemeClr>
            </a:solidFill>
            <a:ln>
              <a:noFill/>
            </a:ln>
            <a:effectLst/>
          </c:spPr>
          <c:invertIfNegative val="0"/>
          <c:dLbls>
            <c:spPr>
              <a:noFill/>
              <a:ln>
                <a:noFill/>
              </a:ln>
              <a:effectLst/>
            </c:spPr>
            <c:txPr>
              <a:bodyPr rot="-5400000" spcFirstLastPara="1" vertOverflow="ellipsis"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Bronx </c:v>
                </c:pt>
                <c:pt idx="1">
                  <c:v>Brooklyn </c:v>
                </c:pt>
                <c:pt idx="2">
                  <c:v>Manhattan</c:v>
                </c:pt>
                <c:pt idx="3">
                  <c:v>Queens </c:v>
                </c:pt>
                <c:pt idx="4">
                  <c:v>Staten Island</c:v>
                </c:pt>
              </c:strCache>
            </c:strRef>
          </c:cat>
          <c:val>
            <c:numRef>
              <c:f>Sheet1!$B$2:$B$6</c:f>
              <c:numCache>
                <c:formatCode>#,##0</c:formatCode>
                <c:ptCount val="5"/>
                <c:pt idx="0">
                  <c:v>2885</c:v>
                </c:pt>
                <c:pt idx="1">
                  <c:v>3550</c:v>
                </c:pt>
                <c:pt idx="2">
                  <c:v>2318</c:v>
                </c:pt>
                <c:pt idx="3">
                  <c:v>3920</c:v>
                </c:pt>
                <c:pt idx="4">
                  <c:v>1682</c:v>
                </c:pt>
              </c:numCache>
            </c:numRef>
          </c:val>
          <c:extLst>
            <c:ext xmlns:c16="http://schemas.microsoft.com/office/drawing/2014/chart" uri="{C3380CC4-5D6E-409C-BE32-E72D297353CC}">
              <c16:uniqueId val="{00000000-35B4-440B-B825-415956C1615B}"/>
            </c:ext>
          </c:extLst>
        </c:ser>
        <c:ser>
          <c:idx val="1"/>
          <c:order val="1"/>
          <c:tx>
            <c:strRef>
              <c:f>Sheet1!$C$1</c:f>
              <c:strCache>
                <c:ptCount val="1"/>
                <c:pt idx="0">
                  <c:v>2024</c:v>
                </c:pt>
              </c:strCache>
            </c:strRef>
          </c:tx>
          <c:spPr>
            <a:solidFill>
              <a:schemeClr val="accent6"/>
            </a:solidFill>
            <a:ln>
              <a:noFill/>
            </a:ln>
            <a:effectLst/>
          </c:spPr>
          <c:invertIfNegative val="0"/>
          <c:dLbls>
            <c:spPr>
              <a:noFill/>
              <a:ln>
                <a:noFill/>
              </a:ln>
              <a:effectLst/>
            </c:spPr>
            <c:txPr>
              <a:bodyPr rot="-5400000" spcFirstLastPara="1" vertOverflow="ellipsis"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Bronx </c:v>
                </c:pt>
                <c:pt idx="1">
                  <c:v>Brooklyn </c:v>
                </c:pt>
                <c:pt idx="2">
                  <c:v>Manhattan</c:v>
                </c:pt>
                <c:pt idx="3">
                  <c:v>Queens </c:v>
                </c:pt>
                <c:pt idx="4">
                  <c:v>Staten Island</c:v>
                </c:pt>
              </c:strCache>
            </c:strRef>
          </c:cat>
          <c:val>
            <c:numRef>
              <c:f>Sheet1!$C$2:$C$6</c:f>
              <c:numCache>
                <c:formatCode>#,##0</c:formatCode>
                <c:ptCount val="5"/>
                <c:pt idx="0">
                  <c:v>3007</c:v>
                </c:pt>
                <c:pt idx="1">
                  <c:v>4247</c:v>
                </c:pt>
                <c:pt idx="2">
                  <c:v>2688</c:v>
                </c:pt>
                <c:pt idx="3">
                  <c:v>3472</c:v>
                </c:pt>
                <c:pt idx="4">
                  <c:v>1793</c:v>
                </c:pt>
              </c:numCache>
            </c:numRef>
          </c:val>
          <c:extLst>
            <c:ext xmlns:c16="http://schemas.microsoft.com/office/drawing/2014/chart" uri="{C3380CC4-5D6E-409C-BE32-E72D297353CC}">
              <c16:uniqueId val="{00000001-35B4-440B-B825-415956C1615B}"/>
            </c:ext>
          </c:extLst>
        </c:ser>
        <c:dLbls>
          <c:showLegendKey val="0"/>
          <c:showVal val="0"/>
          <c:showCatName val="0"/>
          <c:showSerName val="0"/>
          <c:showPercent val="0"/>
          <c:showBubbleSize val="0"/>
        </c:dLbls>
        <c:gapWidth val="219"/>
        <c:overlap val="-27"/>
        <c:axId val="1345381215"/>
        <c:axId val="1345379967"/>
      </c:barChart>
      <c:catAx>
        <c:axId val="13453812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45379967"/>
        <c:crosses val="autoZero"/>
        <c:auto val="1"/>
        <c:lblAlgn val="ctr"/>
        <c:lblOffset val="100"/>
        <c:noMultiLvlLbl val="0"/>
      </c:catAx>
      <c:valAx>
        <c:axId val="1345379967"/>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45381215"/>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sz="1400" b="1" dirty="0">
                <a:solidFill>
                  <a:schemeClr val="tx1"/>
                </a:solidFill>
              </a:rPr>
              <a:t>Chart 2: Civil Side Client Visits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2023</c:v>
                </c:pt>
              </c:strCache>
            </c:strRef>
          </c:tx>
          <c:spPr>
            <a:solidFill>
              <a:schemeClr val="bg1">
                <a:lumMod val="75000"/>
              </a:schemeClr>
            </a:solidFill>
            <a:ln>
              <a:noFill/>
            </a:ln>
            <a:effectLst/>
          </c:spPr>
          <c:invertIfNegative val="0"/>
          <c:dLbls>
            <c:spPr>
              <a:noFill/>
              <a:ln>
                <a:noFill/>
              </a:ln>
              <a:effectLst/>
            </c:spPr>
            <c:txPr>
              <a:bodyPr rot="-5400000" spcFirstLastPara="1" vertOverflow="ellipsis"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Bronx </c:v>
                </c:pt>
                <c:pt idx="1">
                  <c:v>Brooklyn </c:v>
                </c:pt>
                <c:pt idx="2">
                  <c:v>Manhattan</c:v>
                </c:pt>
                <c:pt idx="3">
                  <c:v>Queens </c:v>
                </c:pt>
                <c:pt idx="4">
                  <c:v>Staten Island</c:v>
                </c:pt>
              </c:strCache>
            </c:strRef>
          </c:cat>
          <c:val>
            <c:numRef>
              <c:f>Sheet1!$B$2:$B$6</c:f>
              <c:numCache>
                <c:formatCode>#,##0</c:formatCode>
                <c:ptCount val="5"/>
                <c:pt idx="0">
                  <c:v>11033</c:v>
                </c:pt>
                <c:pt idx="1">
                  <c:v>10492</c:v>
                </c:pt>
                <c:pt idx="2">
                  <c:v>8931</c:v>
                </c:pt>
                <c:pt idx="3">
                  <c:v>11906</c:v>
                </c:pt>
                <c:pt idx="4">
                  <c:v>6801</c:v>
                </c:pt>
              </c:numCache>
            </c:numRef>
          </c:val>
          <c:extLst>
            <c:ext xmlns:c16="http://schemas.microsoft.com/office/drawing/2014/chart" uri="{C3380CC4-5D6E-409C-BE32-E72D297353CC}">
              <c16:uniqueId val="{00000000-D194-4070-9524-ED447694B411}"/>
            </c:ext>
          </c:extLst>
        </c:ser>
        <c:ser>
          <c:idx val="1"/>
          <c:order val="1"/>
          <c:tx>
            <c:strRef>
              <c:f>Sheet1!$C$1</c:f>
              <c:strCache>
                <c:ptCount val="1"/>
                <c:pt idx="0">
                  <c:v>2024</c:v>
                </c:pt>
              </c:strCache>
            </c:strRef>
          </c:tx>
          <c:spPr>
            <a:solidFill>
              <a:schemeClr val="accent6"/>
            </a:solidFill>
            <a:ln>
              <a:noFill/>
            </a:ln>
            <a:effectLst/>
          </c:spPr>
          <c:invertIfNegative val="0"/>
          <c:dLbls>
            <c:spPr>
              <a:noFill/>
              <a:ln>
                <a:noFill/>
              </a:ln>
              <a:effectLst/>
            </c:spPr>
            <c:txPr>
              <a:bodyPr rot="-5400000" spcFirstLastPara="1" vertOverflow="ellipsis"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Bronx </c:v>
                </c:pt>
                <c:pt idx="1">
                  <c:v>Brooklyn </c:v>
                </c:pt>
                <c:pt idx="2">
                  <c:v>Manhattan</c:v>
                </c:pt>
                <c:pt idx="3">
                  <c:v>Queens </c:v>
                </c:pt>
                <c:pt idx="4">
                  <c:v>Staten Island</c:v>
                </c:pt>
              </c:strCache>
            </c:strRef>
          </c:cat>
          <c:val>
            <c:numRef>
              <c:f>Sheet1!$C$2:$C$6</c:f>
              <c:numCache>
                <c:formatCode>#,##0</c:formatCode>
                <c:ptCount val="5"/>
                <c:pt idx="0">
                  <c:v>10844</c:v>
                </c:pt>
                <c:pt idx="1">
                  <c:v>12860</c:v>
                </c:pt>
                <c:pt idx="2">
                  <c:v>11003</c:v>
                </c:pt>
                <c:pt idx="3">
                  <c:v>13421</c:v>
                </c:pt>
                <c:pt idx="4">
                  <c:v>9528</c:v>
                </c:pt>
              </c:numCache>
            </c:numRef>
          </c:val>
          <c:extLst>
            <c:ext xmlns:c16="http://schemas.microsoft.com/office/drawing/2014/chart" uri="{C3380CC4-5D6E-409C-BE32-E72D297353CC}">
              <c16:uniqueId val="{00000001-D194-4070-9524-ED447694B411}"/>
            </c:ext>
          </c:extLst>
        </c:ser>
        <c:dLbls>
          <c:showLegendKey val="0"/>
          <c:showVal val="0"/>
          <c:showCatName val="0"/>
          <c:showSerName val="0"/>
          <c:showPercent val="0"/>
          <c:showBubbleSize val="0"/>
        </c:dLbls>
        <c:gapWidth val="219"/>
        <c:overlap val="-27"/>
        <c:axId val="1345381215"/>
        <c:axId val="1345379967"/>
      </c:barChart>
      <c:catAx>
        <c:axId val="13453812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45379967"/>
        <c:crosses val="autoZero"/>
        <c:auto val="1"/>
        <c:lblAlgn val="ctr"/>
        <c:lblOffset val="100"/>
        <c:noMultiLvlLbl val="0"/>
      </c:catAx>
      <c:valAx>
        <c:axId val="1345379967"/>
        <c:scaling>
          <c:orientation val="minMax"/>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345381215"/>
        <c:crosses val="autoZero"/>
        <c:crossBetween val="between"/>
      </c:valAx>
      <c:spPr>
        <a:noFill/>
        <a:ln w="25400">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sz="1400" b="1" dirty="0">
                <a:solidFill>
                  <a:schemeClr val="tx1"/>
                </a:solidFill>
              </a:rPr>
              <a:t>Chart 4: NYC HOPE</a:t>
            </a:r>
            <a:r>
              <a:rPr lang="en-US" sz="1400" b="1" baseline="0" dirty="0">
                <a:solidFill>
                  <a:schemeClr val="tx1"/>
                </a:solidFill>
              </a:rPr>
              <a:t> Visits </a:t>
            </a:r>
            <a:endParaRPr lang="en-US" sz="1400" b="1" dirty="0">
              <a:solidFill>
                <a:schemeClr val="tx1"/>
              </a:solidFill>
            </a:endParaRPr>
          </a:p>
        </c:rich>
      </c:tx>
      <c:layout>
        <c:manualLayout>
          <c:xMode val="edge"/>
          <c:yMode val="edge"/>
          <c:x val="0.37153298035773158"/>
          <c:y val="0"/>
        </c:manualLayout>
      </c:layout>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1862469224053353"/>
          <c:y val="7.9677880367998569E-2"/>
          <c:w val="0.86793849166134462"/>
          <c:h val="0.7456943918108645"/>
        </c:manualLayout>
      </c:layout>
      <c:barChart>
        <c:barDir val="col"/>
        <c:grouping val="clustered"/>
        <c:varyColors val="0"/>
        <c:ser>
          <c:idx val="0"/>
          <c:order val="0"/>
          <c:tx>
            <c:strRef>
              <c:f>Sheet1!$B$1</c:f>
              <c:strCache>
                <c:ptCount val="1"/>
                <c:pt idx="0">
                  <c:v>2023</c:v>
                </c:pt>
              </c:strCache>
            </c:strRef>
          </c:tx>
          <c:spPr>
            <a:solidFill>
              <a:schemeClr val="bg1">
                <a:lumMod val="75000"/>
              </a:schemeClr>
            </a:solidFill>
            <a:ln>
              <a:noFill/>
            </a:ln>
            <a:effectLst/>
          </c:spPr>
          <c:invertIfNegative val="0"/>
          <c:dLbls>
            <c:dLbl>
              <c:idx val="0"/>
              <c:layout>
                <c:manualLayout>
                  <c:x val="-1.6189689621660019E-2"/>
                  <c:y val="-1.754479275386242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7FD-477B-A640-DC58C48D1D0B}"/>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Visitors </c:v>
                </c:pt>
              </c:strCache>
            </c:strRef>
          </c:cat>
          <c:val>
            <c:numRef>
              <c:f>Sheet1!$B$2</c:f>
              <c:numCache>
                <c:formatCode>#,##0</c:formatCode>
                <c:ptCount val="1"/>
                <c:pt idx="0">
                  <c:v>80036</c:v>
                </c:pt>
              </c:numCache>
            </c:numRef>
          </c:val>
          <c:extLst>
            <c:ext xmlns:c16="http://schemas.microsoft.com/office/drawing/2014/chart" uri="{C3380CC4-5D6E-409C-BE32-E72D297353CC}">
              <c16:uniqueId val="{00000000-D3A7-4521-9432-D539F316C21C}"/>
            </c:ext>
          </c:extLst>
        </c:ser>
        <c:ser>
          <c:idx val="1"/>
          <c:order val="1"/>
          <c:tx>
            <c:strRef>
              <c:f>Sheet1!$C$1</c:f>
              <c:strCache>
                <c:ptCount val="1"/>
                <c:pt idx="0">
                  <c:v>2024</c:v>
                </c:pt>
              </c:strCache>
            </c:strRef>
          </c:tx>
          <c:spPr>
            <a:solidFill>
              <a:schemeClr val="accent6"/>
            </a:solidFill>
            <a:ln>
              <a:noFill/>
            </a:ln>
            <a:effectLst/>
          </c:spPr>
          <c:invertIfNegative val="0"/>
          <c:dLbls>
            <c:dLbl>
              <c:idx val="0"/>
              <c:layout>
                <c:manualLayout>
                  <c:x val="-4.0474224054150047E-3"/>
                  <c:y val="-4.3861981884656311E-3"/>
                </c:manualLayout>
              </c:layout>
              <c:tx>
                <c:rich>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fld id="{98234674-C318-4CEB-9C89-429191D0EE73}" type="VALUE">
                      <a:rPr lang="en-US">
                        <a:solidFill>
                          <a:schemeClr val="tx1">
                            <a:lumMod val="75000"/>
                            <a:lumOff val="25000"/>
                          </a:schemeClr>
                        </a:solidFill>
                      </a:rPr>
                      <a:pPr>
                        <a:defRPr/>
                      </a:pPr>
                      <a:t>[VALUE]</a:t>
                    </a:fld>
                    <a:endParaRPr lang="en-US"/>
                  </a:p>
                </c:rich>
              </c:tx>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D74E-490D-A65E-3C4CE7E22006}"/>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Visitors </c:v>
                </c:pt>
              </c:strCache>
            </c:strRef>
          </c:cat>
          <c:val>
            <c:numRef>
              <c:f>Sheet1!$C$2</c:f>
              <c:numCache>
                <c:formatCode>#,##0</c:formatCode>
                <c:ptCount val="1"/>
                <c:pt idx="0">
                  <c:v>81844</c:v>
                </c:pt>
              </c:numCache>
            </c:numRef>
          </c:val>
          <c:extLst>
            <c:ext xmlns:c16="http://schemas.microsoft.com/office/drawing/2014/chart" uri="{C3380CC4-5D6E-409C-BE32-E72D297353CC}">
              <c16:uniqueId val="{00000001-D3A7-4521-9432-D539F316C21C}"/>
            </c:ext>
          </c:extLst>
        </c:ser>
        <c:dLbls>
          <c:showLegendKey val="0"/>
          <c:showVal val="0"/>
          <c:showCatName val="0"/>
          <c:showSerName val="0"/>
          <c:showPercent val="0"/>
          <c:showBubbleSize val="0"/>
        </c:dLbls>
        <c:gapWidth val="219"/>
        <c:overlap val="-27"/>
        <c:axId val="1434469455"/>
        <c:axId val="1434466543"/>
      </c:barChart>
      <c:catAx>
        <c:axId val="1434469455"/>
        <c:scaling>
          <c:orientation val="minMax"/>
        </c:scaling>
        <c:delete val="1"/>
        <c:axPos val="b"/>
        <c:numFmt formatCode="General" sourceLinked="1"/>
        <c:majorTickMark val="none"/>
        <c:minorTickMark val="none"/>
        <c:tickLblPos val="nextTo"/>
        <c:crossAx val="1434466543"/>
        <c:crosses val="autoZero"/>
        <c:auto val="1"/>
        <c:lblAlgn val="ctr"/>
        <c:lblOffset val="100"/>
        <c:noMultiLvlLbl val="0"/>
      </c:catAx>
      <c:valAx>
        <c:axId val="1434466543"/>
        <c:scaling>
          <c:orientation val="minMax"/>
          <c:min val="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34469455"/>
        <c:crosses val="autoZero"/>
        <c:crossBetween val="between"/>
      </c:valAx>
      <c:spPr>
        <a:noFill/>
        <a:ln>
          <a:noFill/>
        </a:ln>
        <a:effectLst/>
      </c:spPr>
    </c:plotArea>
    <c:legend>
      <c:legendPos val="b"/>
      <c:layout>
        <c:manualLayout>
          <c:xMode val="edge"/>
          <c:yMode val="edge"/>
          <c:x val="0.42202616833867174"/>
          <c:y val="0.85265508326596717"/>
          <c:w val="0.19642172802946778"/>
          <c:h val="9.2880204078277656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r>
              <a:rPr lang="en-US" sz="1400" b="1" dirty="0">
                <a:solidFill>
                  <a:schemeClr val="tx1"/>
                </a:solidFill>
              </a:rPr>
              <a:t>Chart 5: NYC HOPE</a:t>
            </a:r>
            <a:r>
              <a:rPr lang="en-US" sz="1400" b="1" baseline="0" dirty="0">
                <a:solidFill>
                  <a:schemeClr val="tx1"/>
                </a:solidFill>
              </a:rPr>
              <a:t> New Visitors </a:t>
            </a:r>
            <a:endParaRPr lang="en-US" sz="1400" b="1" dirty="0">
              <a:solidFill>
                <a:schemeClr val="tx1"/>
              </a:solidFill>
            </a:endParaRPr>
          </a:p>
        </c:rich>
      </c:tx>
      <c:layout>
        <c:manualLayout>
          <c:xMode val="edge"/>
          <c:yMode val="edge"/>
          <c:x val="0.37558037882467216"/>
          <c:y val="0"/>
        </c:manualLayout>
      </c:layout>
      <c:overlay val="0"/>
      <c:spPr>
        <a:noFill/>
        <a:ln>
          <a:noFill/>
        </a:ln>
        <a:effectLst/>
      </c:spPr>
      <c:txPr>
        <a:bodyPr rot="0" spcFirstLastPara="1" vertOverflow="ellipsis" vert="horz" wrap="square" anchor="ctr" anchorCtr="1"/>
        <a:lstStyle/>
        <a:p>
          <a:pPr>
            <a:defRPr sz="1862"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11457729269999578"/>
          <c:y val="8.4064227047068729E-2"/>
          <c:w val="0.86793849166134462"/>
          <c:h val="0.7456943918108645"/>
        </c:manualLayout>
      </c:layout>
      <c:barChart>
        <c:barDir val="col"/>
        <c:grouping val="clustered"/>
        <c:varyColors val="0"/>
        <c:ser>
          <c:idx val="0"/>
          <c:order val="0"/>
          <c:tx>
            <c:strRef>
              <c:f>Sheet1!$B$1</c:f>
              <c:strCache>
                <c:ptCount val="1"/>
                <c:pt idx="0">
                  <c:v>2023</c:v>
                </c:pt>
              </c:strCache>
            </c:strRef>
          </c:tx>
          <c:spPr>
            <a:solidFill>
              <a:schemeClr val="bg1">
                <a:lumMod val="75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New Visitors </c:v>
                </c:pt>
              </c:strCache>
            </c:strRef>
          </c:cat>
          <c:val>
            <c:numRef>
              <c:f>Sheet1!$B$2</c:f>
              <c:numCache>
                <c:formatCode>#,##0</c:formatCode>
                <c:ptCount val="1"/>
                <c:pt idx="0">
                  <c:v>18200</c:v>
                </c:pt>
              </c:numCache>
            </c:numRef>
          </c:val>
          <c:extLst>
            <c:ext xmlns:c16="http://schemas.microsoft.com/office/drawing/2014/chart" uri="{C3380CC4-5D6E-409C-BE32-E72D297353CC}">
              <c16:uniqueId val="{00000000-6B0C-4831-A79E-40E99A91B294}"/>
            </c:ext>
          </c:extLst>
        </c:ser>
        <c:ser>
          <c:idx val="1"/>
          <c:order val="1"/>
          <c:tx>
            <c:strRef>
              <c:f>Sheet1!$C$1</c:f>
              <c:strCache>
                <c:ptCount val="1"/>
                <c:pt idx="0">
                  <c:v>2024</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c:f>
              <c:strCache>
                <c:ptCount val="1"/>
                <c:pt idx="0">
                  <c:v>New Visitors </c:v>
                </c:pt>
              </c:strCache>
            </c:strRef>
          </c:cat>
          <c:val>
            <c:numRef>
              <c:f>Sheet1!$C$2</c:f>
              <c:numCache>
                <c:formatCode>#,##0</c:formatCode>
                <c:ptCount val="1"/>
                <c:pt idx="0">
                  <c:v>15441</c:v>
                </c:pt>
              </c:numCache>
            </c:numRef>
          </c:val>
          <c:extLst>
            <c:ext xmlns:c16="http://schemas.microsoft.com/office/drawing/2014/chart" uri="{C3380CC4-5D6E-409C-BE32-E72D297353CC}">
              <c16:uniqueId val="{00000001-6B0C-4831-A79E-40E99A91B294}"/>
            </c:ext>
          </c:extLst>
        </c:ser>
        <c:dLbls>
          <c:showLegendKey val="0"/>
          <c:showVal val="0"/>
          <c:showCatName val="0"/>
          <c:showSerName val="0"/>
          <c:showPercent val="0"/>
          <c:showBubbleSize val="0"/>
        </c:dLbls>
        <c:gapWidth val="219"/>
        <c:overlap val="-27"/>
        <c:axId val="1434469455"/>
        <c:axId val="1434466543"/>
      </c:barChart>
      <c:catAx>
        <c:axId val="1434469455"/>
        <c:scaling>
          <c:orientation val="minMax"/>
        </c:scaling>
        <c:delete val="1"/>
        <c:axPos val="b"/>
        <c:numFmt formatCode="General" sourceLinked="1"/>
        <c:majorTickMark val="none"/>
        <c:minorTickMark val="none"/>
        <c:tickLblPos val="nextTo"/>
        <c:crossAx val="1434466543"/>
        <c:crosses val="autoZero"/>
        <c:auto val="1"/>
        <c:lblAlgn val="ctr"/>
        <c:lblOffset val="100"/>
        <c:noMultiLvlLbl val="0"/>
      </c:catAx>
      <c:valAx>
        <c:axId val="1434466543"/>
        <c:scaling>
          <c:orientation val="minMax"/>
          <c:min val="0"/>
        </c:scaling>
        <c:delete val="0"/>
        <c:axPos val="l"/>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434469455"/>
        <c:crosses val="autoZero"/>
        <c:crossBetween val="between"/>
      </c:valAx>
      <c:spPr>
        <a:noFill/>
        <a:ln>
          <a:noFill/>
        </a:ln>
        <a:effectLst/>
      </c:spPr>
    </c:plotArea>
    <c:legend>
      <c:legendPos val="b"/>
      <c:layout>
        <c:manualLayout>
          <c:xMode val="edge"/>
          <c:yMode val="edge"/>
          <c:x val="0.42202616833867174"/>
          <c:y val="0.85265508326596717"/>
          <c:w val="0.19642172802946778"/>
          <c:h val="9.2880204078277656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omments/modernComment_105_CC96CC.xml><?xml version="1.0" encoding="utf-8"?>
<p188:cmLst xmlns:a="http://schemas.openxmlformats.org/drawingml/2006/main" xmlns:r="http://schemas.openxmlformats.org/officeDocument/2006/relationships" xmlns:p188="http://schemas.microsoft.com/office/powerpoint/2018/8/main">
  <p188:cm id="{8120506F-86B2-454A-B650-548E6E237339}" authorId="{3B3CFB53-81D5-CA7E-998F-8970263439E8}" status="resolved" created="2025-08-19T22:51:31.979" complete="100000">
    <pc:sldMkLst xmlns:pc="http://schemas.microsoft.com/office/powerpoint/2013/main/command">
      <pc:docMk/>
      <pc:sldMk cId="13407948" sldId="261"/>
    </pc:sldMkLst>
    <p188:txBody>
      <a:bodyPr/>
      <a:lstStyle/>
      <a:p>
        <a:r>
          <a:rPr lang="en-US"/>
          <a:t>The second to last sentence in footnote 3 says 2004.  Should be changed to 2024.</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4346" cy="462787"/>
          </a:xfrm>
          <a:prstGeom prst="rect">
            <a:avLst/>
          </a:prstGeom>
        </p:spPr>
        <p:txBody>
          <a:bodyPr vert="horz" lIns="81071" tIns="40535" rIns="81071" bIns="40535" rtlCol="0"/>
          <a:lstStyle>
            <a:lvl1pPr algn="l">
              <a:defRPr sz="1100"/>
            </a:lvl1pPr>
          </a:lstStyle>
          <a:p>
            <a:endParaRPr lang="en-US" dirty="0"/>
          </a:p>
        </p:txBody>
      </p:sp>
      <p:sp>
        <p:nvSpPr>
          <p:cNvPr id="3" name="Date Placeholder 2"/>
          <p:cNvSpPr>
            <a:spLocks noGrp="1"/>
          </p:cNvSpPr>
          <p:nvPr>
            <p:ph type="dt" idx="1"/>
          </p:nvPr>
        </p:nvSpPr>
        <p:spPr>
          <a:xfrm>
            <a:off x="3939037" y="0"/>
            <a:ext cx="3014346" cy="462787"/>
          </a:xfrm>
          <a:prstGeom prst="rect">
            <a:avLst/>
          </a:prstGeom>
        </p:spPr>
        <p:txBody>
          <a:bodyPr vert="horz" lIns="81071" tIns="40535" rIns="81071" bIns="40535" rtlCol="0"/>
          <a:lstStyle>
            <a:lvl1pPr algn="r">
              <a:defRPr sz="1100"/>
            </a:lvl1pPr>
          </a:lstStyle>
          <a:p>
            <a:fld id="{3F466839-DE97-4F79-84CA-55BDF76B15E0}" type="datetimeFigureOut">
              <a:rPr lang="en-US" smtClean="0"/>
              <a:t>10/2/2025</a:t>
            </a:fld>
            <a:endParaRPr lang="en-US" dirty="0"/>
          </a:p>
        </p:txBody>
      </p:sp>
      <p:sp>
        <p:nvSpPr>
          <p:cNvPr id="4" name="Slide Image Placeholder 3"/>
          <p:cNvSpPr>
            <a:spLocks noGrp="1" noRot="1" noChangeAspect="1"/>
          </p:cNvSpPr>
          <p:nvPr>
            <p:ph type="sldImg" idx="2"/>
          </p:nvPr>
        </p:nvSpPr>
        <p:spPr>
          <a:xfrm>
            <a:off x="2371725" y="1155700"/>
            <a:ext cx="2211388" cy="3117850"/>
          </a:xfrm>
          <a:prstGeom prst="rect">
            <a:avLst/>
          </a:prstGeom>
          <a:noFill/>
          <a:ln w="12700">
            <a:solidFill>
              <a:prstClr val="black"/>
            </a:solidFill>
          </a:ln>
        </p:spPr>
        <p:txBody>
          <a:bodyPr vert="horz" lIns="81071" tIns="40535" rIns="81071" bIns="40535" rtlCol="0" anchor="ctr"/>
          <a:lstStyle/>
          <a:p>
            <a:endParaRPr lang="en-US" dirty="0"/>
          </a:p>
        </p:txBody>
      </p:sp>
      <p:sp>
        <p:nvSpPr>
          <p:cNvPr id="5" name="Notes Placeholder 4"/>
          <p:cNvSpPr>
            <a:spLocks noGrp="1"/>
          </p:cNvSpPr>
          <p:nvPr>
            <p:ph type="body" sz="quarter" idx="3"/>
          </p:nvPr>
        </p:nvSpPr>
        <p:spPr>
          <a:xfrm>
            <a:off x="696066" y="4446596"/>
            <a:ext cx="5562706" cy="3637749"/>
          </a:xfrm>
          <a:prstGeom prst="rect">
            <a:avLst/>
          </a:prstGeom>
        </p:spPr>
        <p:txBody>
          <a:bodyPr vert="horz" lIns="81071" tIns="40535" rIns="81071" bIns="4053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6465"/>
            <a:ext cx="3014346" cy="462786"/>
          </a:xfrm>
          <a:prstGeom prst="rect">
            <a:avLst/>
          </a:prstGeom>
        </p:spPr>
        <p:txBody>
          <a:bodyPr vert="horz" lIns="81071" tIns="40535" rIns="81071" bIns="40535" rtlCol="0" anchor="b"/>
          <a:lstStyle>
            <a:lvl1pPr algn="l">
              <a:defRPr sz="1100"/>
            </a:lvl1pPr>
          </a:lstStyle>
          <a:p>
            <a:endParaRPr lang="en-US" dirty="0"/>
          </a:p>
        </p:txBody>
      </p:sp>
      <p:sp>
        <p:nvSpPr>
          <p:cNvPr id="7" name="Slide Number Placeholder 6"/>
          <p:cNvSpPr>
            <a:spLocks noGrp="1"/>
          </p:cNvSpPr>
          <p:nvPr>
            <p:ph type="sldNum" sz="quarter" idx="5"/>
          </p:nvPr>
        </p:nvSpPr>
        <p:spPr>
          <a:xfrm>
            <a:off x="3939037" y="8776465"/>
            <a:ext cx="3014346" cy="462786"/>
          </a:xfrm>
          <a:prstGeom prst="rect">
            <a:avLst/>
          </a:prstGeom>
        </p:spPr>
        <p:txBody>
          <a:bodyPr vert="horz" lIns="81071" tIns="40535" rIns="81071" bIns="40535" rtlCol="0" anchor="b"/>
          <a:lstStyle>
            <a:lvl1pPr algn="r">
              <a:defRPr sz="1100"/>
            </a:lvl1pPr>
          </a:lstStyle>
          <a:p>
            <a:fld id="{D1FBC693-6CE5-43FB-9AF9-3F3C3E183FF8}" type="slidenum">
              <a:rPr lang="en-US" smtClean="0"/>
              <a:t>‹#›</a:t>
            </a:fld>
            <a:endParaRPr lang="en-US" dirty="0"/>
          </a:p>
        </p:txBody>
      </p:sp>
    </p:spTree>
    <p:extLst>
      <p:ext uri="{BB962C8B-B14F-4D97-AF65-F5344CB8AC3E}">
        <p14:creationId xmlns:p14="http://schemas.microsoft.com/office/powerpoint/2010/main" val="29244229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1FBC693-6CE5-43FB-9AF9-3F3C3E183FF8}" type="slidenum">
              <a:rPr lang="en-US" smtClean="0"/>
              <a:t>2</a:t>
            </a:fld>
            <a:endParaRPr lang="en-US" dirty="0"/>
          </a:p>
        </p:txBody>
      </p:sp>
    </p:spTree>
    <p:extLst>
      <p:ext uri="{BB962C8B-B14F-4D97-AF65-F5344CB8AC3E}">
        <p14:creationId xmlns:p14="http://schemas.microsoft.com/office/powerpoint/2010/main" val="17511245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9118" y="3311017"/>
            <a:ext cx="6450012" cy="2242947"/>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8237" y="5981192"/>
            <a:ext cx="5311775" cy="2670175"/>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17DC998-ACDA-4D0F-BDF3-49DDD022ED31}" type="datetime1">
              <a:rPr lang="en-US" smtClean="0"/>
              <a:t>10/2/2025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B8DDD869-9FA7-4B70-ADAD-6D4C5DEC7A49}" type="datetime1">
              <a:rPr lang="en-US" smtClean="0"/>
              <a:t>10/2/2025</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79412" y="2456561"/>
            <a:ext cx="3300888" cy="704926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907948" y="2456561"/>
            <a:ext cx="3300888" cy="7049262"/>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8BCE5F96-DB24-4286-9BA3-4BA775F2F022}" type="datetime1">
              <a:rPr lang="en-US" smtClean="0"/>
              <a:t>10/2/2025</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71865F31-3F79-435B-9AC1-C40656008AD8}" type="datetime1">
              <a:rPr lang="en-US" smtClean="0"/>
              <a:t>10/2/2025</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042BA61F-4FEF-49AB-B9B7-1E793ADC55AA}" type="datetime1">
              <a:rPr lang="en-US" smtClean="0"/>
              <a:t>10/2/2025</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79412" y="427228"/>
            <a:ext cx="6829425" cy="170891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79412" y="2456561"/>
            <a:ext cx="6829425" cy="7049262"/>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580005" y="9933051"/>
            <a:ext cx="2428240" cy="534035"/>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379412" y="9933051"/>
            <a:ext cx="1745297" cy="534035"/>
          </a:xfrm>
          <a:prstGeom prst="rect">
            <a:avLst/>
          </a:prstGeom>
        </p:spPr>
        <p:txBody>
          <a:bodyPr wrap="square" lIns="0" tIns="0" rIns="0" bIns="0">
            <a:spAutoFit/>
          </a:bodyPr>
          <a:lstStyle>
            <a:lvl1pPr algn="l">
              <a:defRPr>
                <a:solidFill>
                  <a:schemeClr val="tx1">
                    <a:tint val="75000"/>
                  </a:schemeClr>
                </a:solidFill>
              </a:defRPr>
            </a:lvl1pPr>
          </a:lstStyle>
          <a:p>
            <a:fld id="{D140D8D7-DBDB-49A8-A2A5-AE75D6BF00BB}" type="datetime1">
              <a:rPr lang="en-US" smtClean="0"/>
              <a:t>10/2/2025</a:t>
            </a:fld>
            <a:endParaRPr lang="en-US" dirty="0"/>
          </a:p>
        </p:txBody>
      </p:sp>
      <p:sp>
        <p:nvSpPr>
          <p:cNvPr id="6" name="Holder 6"/>
          <p:cNvSpPr>
            <a:spLocks noGrp="1"/>
          </p:cNvSpPr>
          <p:nvPr>
            <p:ph type="sldNum" sz="quarter" idx="7"/>
          </p:nvPr>
        </p:nvSpPr>
        <p:spPr>
          <a:xfrm>
            <a:off x="5463540" y="9933051"/>
            <a:ext cx="1745297" cy="53403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5.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5.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microsoft.com/office/2018/10/relationships/comments" Target="../comments/modernComment_105_CC96CC.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object 11"/>
          <p:cNvSpPr/>
          <p:nvPr/>
        </p:nvSpPr>
        <p:spPr>
          <a:xfrm>
            <a:off x="278794" y="987178"/>
            <a:ext cx="6858634" cy="1270"/>
          </a:xfrm>
          <a:custGeom>
            <a:avLst/>
            <a:gdLst/>
            <a:ahLst/>
            <a:cxnLst/>
            <a:rect l="l" t="t" r="r" b="b"/>
            <a:pathLst>
              <a:path w="6858634" h="1269">
                <a:moveTo>
                  <a:pt x="0" y="0"/>
                </a:moveTo>
                <a:lnTo>
                  <a:pt x="6858131" y="1040"/>
                </a:lnTo>
              </a:path>
            </a:pathLst>
          </a:custGeom>
          <a:ln w="12756">
            <a:solidFill>
              <a:srgbClr val="000000"/>
            </a:solidFill>
          </a:ln>
        </p:spPr>
        <p:txBody>
          <a:bodyPr wrap="square" lIns="0" tIns="0" rIns="0" bIns="0" rtlCol="0"/>
          <a:lstStyle/>
          <a:p>
            <a:endParaRPr dirty="0"/>
          </a:p>
        </p:txBody>
      </p:sp>
      <p:sp>
        <p:nvSpPr>
          <p:cNvPr id="12" name="object 12"/>
          <p:cNvSpPr txBox="1"/>
          <p:nvPr/>
        </p:nvSpPr>
        <p:spPr>
          <a:xfrm>
            <a:off x="634609" y="243859"/>
            <a:ext cx="6574228" cy="516808"/>
          </a:xfrm>
          <a:prstGeom prst="rect">
            <a:avLst/>
          </a:prstGeom>
        </p:spPr>
        <p:txBody>
          <a:bodyPr vert="horz" wrap="square" lIns="0" tIns="53340" rIns="0" bIns="0" rtlCol="0">
            <a:spAutoFit/>
          </a:bodyPr>
          <a:lstStyle/>
          <a:p>
            <a:pPr marL="3107690" marR="358140" indent="-414020">
              <a:lnSpc>
                <a:spcPts val="1600"/>
              </a:lnSpc>
              <a:spcBef>
                <a:spcPts val="420"/>
              </a:spcBef>
            </a:pPr>
            <a:endParaRPr lang="en-US" sz="1600" dirty="0">
              <a:solidFill>
                <a:srgbClr val="FF0000"/>
              </a:solidFill>
              <a:cs typeface="Gill Sans MT"/>
            </a:endParaRPr>
          </a:p>
          <a:p>
            <a:pPr marL="3107690" marR="358140" indent="-414020" algn="ctr">
              <a:lnSpc>
                <a:spcPts val="1600"/>
              </a:lnSpc>
              <a:spcBef>
                <a:spcPts val="420"/>
              </a:spcBef>
            </a:pPr>
            <a:r>
              <a:rPr lang="en-US" b="1" dirty="0">
                <a:solidFill>
                  <a:srgbClr val="FC6A37"/>
                </a:solidFill>
                <a:latin typeface="Arial" panose="020B0604020202020204" pitchFamily="34" charset="0"/>
                <a:cs typeface="Arial" panose="020B0604020202020204" pitchFamily="34" charset="0"/>
              </a:rPr>
              <a:t>ENDGBV 2024 Fact Sheet </a:t>
            </a:r>
            <a:endParaRPr b="1" dirty="0">
              <a:solidFill>
                <a:srgbClr val="FC6A37"/>
              </a:solidFill>
              <a:latin typeface="Arial" panose="020B0604020202020204" pitchFamily="34" charset="0"/>
              <a:cs typeface="Arial" panose="020B0604020202020204" pitchFamily="34" charset="0"/>
            </a:endParaRPr>
          </a:p>
        </p:txBody>
      </p:sp>
      <p:graphicFrame>
        <p:nvGraphicFramePr>
          <p:cNvPr id="14" name="Table 14">
            <a:extLst>
              <a:ext uri="{FF2B5EF4-FFF2-40B4-BE49-F238E27FC236}">
                <a16:creationId xmlns:a16="http://schemas.microsoft.com/office/drawing/2014/main" id="{4AA72E75-7C07-4667-BBF8-0DBB4A7A91ED}"/>
              </a:ext>
            </a:extLst>
          </p:cNvPr>
          <p:cNvGraphicFramePr>
            <a:graphicFrameLocks noGrp="1"/>
          </p:cNvGraphicFramePr>
          <p:nvPr>
            <p:extLst>
              <p:ext uri="{D42A27DB-BD31-4B8C-83A1-F6EECF244321}">
                <p14:modId xmlns:p14="http://schemas.microsoft.com/office/powerpoint/2010/main" val="1443253452"/>
              </p:ext>
            </p:extLst>
          </p:nvPr>
        </p:nvGraphicFramePr>
        <p:xfrm>
          <a:off x="231377" y="4700799"/>
          <a:ext cx="6811007" cy="2196738"/>
        </p:xfrm>
        <a:graphic>
          <a:graphicData uri="http://schemas.openxmlformats.org/drawingml/2006/table">
            <a:tbl>
              <a:tblPr firstRow="1" bandRow="1">
                <a:tableStyleId>{2A488322-F2BA-4B5B-9748-0D474271808F}</a:tableStyleId>
              </a:tblPr>
              <a:tblGrid>
                <a:gridCol w="2272453">
                  <a:extLst>
                    <a:ext uri="{9D8B030D-6E8A-4147-A177-3AD203B41FA5}">
                      <a16:colId xmlns:a16="http://schemas.microsoft.com/office/drawing/2014/main" val="394107533"/>
                    </a:ext>
                  </a:extLst>
                </a:gridCol>
                <a:gridCol w="2269277">
                  <a:extLst>
                    <a:ext uri="{9D8B030D-6E8A-4147-A177-3AD203B41FA5}">
                      <a16:colId xmlns:a16="http://schemas.microsoft.com/office/drawing/2014/main" val="2797673496"/>
                    </a:ext>
                  </a:extLst>
                </a:gridCol>
                <a:gridCol w="2269277">
                  <a:extLst>
                    <a:ext uri="{9D8B030D-6E8A-4147-A177-3AD203B41FA5}">
                      <a16:colId xmlns:a16="http://schemas.microsoft.com/office/drawing/2014/main" val="507065656"/>
                    </a:ext>
                  </a:extLst>
                </a:gridCol>
              </a:tblGrid>
              <a:tr h="0">
                <a:tc>
                  <a:txBody>
                    <a:bodyPr/>
                    <a:lstStyle/>
                    <a:p>
                      <a:r>
                        <a:rPr lang="en-US" sz="1200" dirty="0"/>
                        <a:t>Borough </a:t>
                      </a:r>
                    </a:p>
                  </a:txBody>
                  <a:tcPr/>
                </a:tc>
                <a:tc>
                  <a:txBody>
                    <a:bodyPr/>
                    <a:lstStyle/>
                    <a:p>
                      <a:pPr algn="ctr"/>
                      <a:r>
                        <a:rPr lang="en-US" sz="1200" dirty="0"/>
                        <a:t>2023</a:t>
                      </a:r>
                    </a:p>
                  </a:txBody>
                  <a:tcPr anchor="ctr"/>
                </a:tc>
                <a:tc>
                  <a:txBody>
                    <a:bodyPr/>
                    <a:lstStyle/>
                    <a:p>
                      <a:pPr algn="ctr"/>
                      <a:r>
                        <a:rPr lang="en-US" sz="1200" dirty="0"/>
                        <a:t>2024 </a:t>
                      </a:r>
                    </a:p>
                  </a:txBody>
                  <a:tcPr anchor="ctr"/>
                </a:tc>
                <a:extLst>
                  <a:ext uri="{0D108BD9-81ED-4DB2-BD59-A6C34878D82A}">
                    <a16:rowId xmlns:a16="http://schemas.microsoft.com/office/drawing/2014/main" val="3592150011"/>
                  </a:ext>
                </a:extLst>
              </a:tr>
              <a:tr h="320403">
                <a:tc>
                  <a:txBody>
                    <a:bodyPr/>
                    <a:lstStyle/>
                    <a:p>
                      <a:r>
                        <a:rPr lang="en-US" sz="1200" dirty="0"/>
                        <a:t>Bronx </a:t>
                      </a:r>
                    </a:p>
                  </a:txBody>
                  <a:tcPr/>
                </a:tc>
                <a:tc>
                  <a:txBody>
                    <a:bodyPr/>
                    <a:lstStyle/>
                    <a:p>
                      <a:pPr algn="ctr" fontAlgn="b"/>
                      <a:r>
                        <a:rPr lang="en-US" sz="1200" b="0" i="0" u="none" strike="noStrike" dirty="0">
                          <a:solidFill>
                            <a:srgbClr val="000000"/>
                          </a:solidFill>
                          <a:effectLst/>
                          <a:latin typeface="Calibri" panose="020F0502020204030204" pitchFamily="34" charset="0"/>
                        </a:rPr>
                        <a:t>5</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5</a:t>
                      </a:r>
                    </a:p>
                  </a:txBody>
                  <a:tcPr marL="9525" marR="9525" marT="9525" marB="0" anchor="ctr"/>
                </a:tc>
                <a:extLst>
                  <a:ext uri="{0D108BD9-81ED-4DB2-BD59-A6C34878D82A}">
                    <a16:rowId xmlns:a16="http://schemas.microsoft.com/office/drawing/2014/main" val="1034631040"/>
                  </a:ext>
                </a:extLst>
              </a:tr>
              <a:tr h="320403">
                <a:tc>
                  <a:txBody>
                    <a:bodyPr/>
                    <a:lstStyle/>
                    <a:p>
                      <a:r>
                        <a:rPr lang="en-US" sz="1200" dirty="0"/>
                        <a:t>Brooklyn </a:t>
                      </a:r>
                    </a:p>
                  </a:txBody>
                  <a:tcPr/>
                </a:tc>
                <a:tc>
                  <a:txBody>
                    <a:bodyPr/>
                    <a:lstStyle/>
                    <a:p>
                      <a:pPr algn="ctr" fontAlgn="b"/>
                      <a:r>
                        <a:rPr lang="en-US" sz="1200" b="0" i="0" u="none" strike="noStrike" dirty="0">
                          <a:solidFill>
                            <a:srgbClr val="000000"/>
                          </a:solidFill>
                          <a:effectLst/>
                          <a:latin typeface="Calibri" panose="020F0502020204030204" pitchFamily="34" charset="0"/>
                        </a:rPr>
                        <a:t>14</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11</a:t>
                      </a:r>
                    </a:p>
                  </a:txBody>
                  <a:tcPr marL="9525" marR="9525" marT="9525" marB="0" anchor="ctr"/>
                </a:tc>
                <a:extLst>
                  <a:ext uri="{0D108BD9-81ED-4DB2-BD59-A6C34878D82A}">
                    <a16:rowId xmlns:a16="http://schemas.microsoft.com/office/drawing/2014/main" val="974814840"/>
                  </a:ext>
                </a:extLst>
              </a:tr>
              <a:tr h="320403">
                <a:tc>
                  <a:txBody>
                    <a:bodyPr/>
                    <a:lstStyle/>
                    <a:p>
                      <a:r>
                        <a:rPr lang="en-US" sz="1200" dirty="0"/>
                        <a:t>Manhattan </a:t>
                      </a:r>
                    </a:p>
                  </a:txBody>
                  <a:tcPr/>
                </a:tc>
                <a:tc>
                  <a:txBody>
                    <a:bodyPr/>
                    <a:lstStyle/>
                    <a:p>
                      <a:pPr algn="ctr" fontAlgn="b"/>
                      <a:r>
                        <a:rPr lang="en-US" sz="1200" b="0" i="0" u="none" strike="noStrike" dirty="0">
                          <a:solidFill>
                            <a:srgbClr val="000000"/>
                          </a:solidFill>
                          <a:effectLst/>
                          <a:latin typeface="Calibri" panose="020F0502020204030204" pitchFamily="34" charset="0"/>
                        </a:rPr>
                        <a:t>3</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8</a:t>
                      </a:r>
                    </a:p>
                  </a:txBody>
                  <a:tcPr marL="9525" marR="9525" marT="9525" marB="0" anchor="ctr"/>
                </a:tc>
                <a:extLst>
                  <a:ext uri="{0D108BD9-81ED-4DB2-BD59-A6C34878D82A}">
                    <a16:rowId xmlns:a16="http://schemas.microsoft.com/office/drawing/2014/main" val="946901717"/>
                  </a:ext>
                </a:extLst>
              </a:tr>
              <a:tr h="320403">
                <a:tc>
                  <a:txBody>
                    <a:bodyPr/>
                    <a:lstStyle/>
                    <a:p>
                      <a:r>
                        <a:rPr lang="en-US" sz="1200" dirty="0"/>
                        <a:t>Queens </a:t>
                      </a:r>
                    </a:p>
                  </a:txBody>
                  <a:tcPr/>
                </a:tc>
                <a:tc>
                  <a:txBody>
                    <a:bodyPr/>
                    <a:lstStyle/>
                    <a:p>
                      <a:pPr algn="ctr" fontAlgn="b"/>
                      <a:r>
                        <a:rPr lang="en-US" sz="1200" b="0" i="0" u="none" strike="noStrike" dirty="0">
                          <a:solidFill>
                            <a:srgbClr val="000000"/>
                          </a:solidFill>
                          <a:effectLst/>
                          <a:latin typeface="Calibri" panose="020F0502020204030204" pitchFamily="34" charset="0"/>
                        </a:rPr>
                        <a:t>5</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8</a:t>
                      </a:r>
                    </a:p>
                  </a:txBody>
                  <a:tcPr marL="9525" marR="9525" marT="9525" marB="0" anchor="ctr"/>
                </a:tc>
                <a:extLst>
                  <a:ext uri="{0D108BD9-81ED-4DB2-BD59-A6C34878D82A}">
                    <a16:rowId xmlns:a16="http://schemas.microsoft.com/office/drawing/2014/main" val="3681666214"/>
                  </a:ext>
                </a:extLst>
              </a:tr>
              <a:tr h="320403">
                <a:tc>
                  <a:txBody>
                    <a:bodyPr/>
                    <a:lstStyle/>
                    <a:p>
                      <a:r>
                        <a:rPr lang="en-US" sz="1200" dirty="0"/>
                        <a:t>Staten Island </a:t>
                      </a:r>
                    </a:p>
                  </a:txBody>
                  <a:tcPr/>
                </a:tc>
                <a:tc>
                  <a:txBody>
                    <a:bodyPr/>
                    <a:lstStyle/>
                    <a:p>
                      <a:pPr algn="ctr" fontAlgn="b"/>
                      <a:r>
                        <a:rPr lang="en-US" sz="1200" b="0" i="0" u="none" strike="noStrike" dirty="0">
                          <a:solidFill>
                            <a:srgbClr val="000000"/>
                          </a:solidFill>
                          <a:effectLst/>
                          <a:latin typeface="Calibri" panose="020F0502020204030204" pitchFamily="34" charset="0"/>
                        </a:rPr>
                        <a:t>3</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1</a:t>
                      </a:r>
                    </a:p>
                  </a:txBody>
                  <a:tcPr marL="9525" marR="9525" marT="9525" marB="0" anchor="ctr"/>
                </a:tc>
                <a:extLst>
                  <a:ext uri="{0D108BD9-81ED-4DB2-BD59-A6C34878D82A}">
                    <a16:rowId xmlns:a16="http://schemas.microsoft.com/office/drawing/2014/main" val="1092538000"/>
                  </a:ext>
                </a:extLst>
              </a:tr>
              <a:tr h="320403">
                <a:tc>
                  <a:txBody>
                    <a:bodyPr/>
                    <a:lstStyle/>
                    <a:p>
                      <a:r>
                        <a:rPr lang="en-US" sz="1200" b="1" dirty="0"/>
                        <a:t>Total </a:t>
                      </a:r>
                    </a:p>
                  </a:txBody>
                  <a:tcPr/>
                </a:tc>
                <a:tc>
                  <a:txBody>
                    <a:bodyPr/>
                    <a:lstStyle/>
                    <a:p>
                      <a:pPr algn="ctr" fontAlgn="b"/>
                      <a:r>
                        <a:rPr lang="en-US" sz="1200" b="1" i="0" u="none" strike="noStrike" dirty="0">
                          <a:solidFill>
                            <a:srgbClr val="000000"/>
                          </a:solidFill>
                          <a:effectLst/>
                          <a:latin typeface="Calibri"/>
                        </a:rPr>
                        <a:t>30 </a:t>
                      </a:r>
                      <a:endParaRPr lang="en-US" sz="1200" b="1" i="0" u="none" strike="noStrike" dirty="0">
                        <a:solidFill>
                          <a:srgbClr val="FF0000"/>
                        </a:solidFill>
                        <a:effectLst/>
                        <a:latin typeface="Calibri" panose="020F0502020204030204" pitchFamily="34" charset="0"/>
                      </a:endParaRPr>
                    </a:p>
                  </a:txBody>
                  <a:tcPr marL="9525" marR="9525" marT="9525" marB="0" anchor="ctr"/>
                </a:tc>
                <a:tc>
                  <a:txBody>
                    <a:bodyPr/>
                    <a:lstStyle/>
                    <a:p>
                      <a:pPr algn="ctr" fontAlgn="b"/>
                      <a:r>
                        <a:rPr lang="en-US" sz="1200" b="1" i="0" u="none" strike="noStrike" dirty="0">
                          <a:solidFill>
                            <a:srgbClr val="000000"/>
                          </a:solidFill>
                          <a:effectLst/>
                          <a:latin typeface="Calibri" panose="020F0502020204030204" pitchFamily="34" charset="0"/>
                        </a:rPr>
                        <a:t>33</a:t>
                      </a:r>
                    </a:p>
                  </a:txBody>
                  <a:tcPr marL="9525" marR="9525" marT="9525" marB="0" anchor="ctr"/>
                </a:tc>
                <a:extLst>
                  <a:ext uri="{0D108BD9-81ED-4DB2-BD59-A6C34878D82A}">
                    <a16:rowId xmlns:a16="http://schemas.microsoft.com/office/drawing/2014/main" val="3782141873"/>
                  </a:ext>
                </a:extLst>
              </a:tr>
            </a:tbl>
          </a:graphicData>
        </a:graphic>
      </p:graphicFrame>
      <p:sp>
        <p:nvSpPr>
          <p:cNvPr id="18" name="object 5">
            <a:extLst>
              <a:ext uri="{FF2B5EF4-FFF2-40B4-BE49-F238E27FC236}">
                <a16:creationId xmlns:a16="http://schemas.microsoft.com/office/drawing/2014/main" id="{CF2BF70D-0E99-41CB-8440-A200ED18AB72}"/>
              </a:ext>
            </a:extLst>
          </p:cNvPr>
          <p:cNvSpPr txBox="1"/>
          <p:nvPr/>
        </p:nvSpPr>
        <p:spPr>
          <a:xfrm>
            <a:off x="221852" y="3879705"/>
            <a:ext cx="6746026" cy="259045"/>
          </a:xfrm>
          <a:prstGeom prst="rect">
            <a:avLst/>
          </a:prstGeom>
        </p:spPr>
        <p:txBody>
          <a:bodyPr vert="horz" wrap="square" lIns="0" tIns="12700" rIns="0" bIns="0" rtlCol="0">
            <a:spAutoFit/>
          </a:bodyPr>
          <a:lstStyle/>
          <a:p>
            <a:pPr marL="12700">
              <a:lnSpc>
                <a:spcPct val="100000"/>
              </a:lnSpc>
              <a:spcBef>
                <a:spcPts val="100"/>
              </a:spcBef>
            </a:pPr>
            <a:r>
              <a:rPr lang="en-US" sz="1600" b="1" i="1" spc="10" dirty="0">
                <a:solidFill>
                  <a:srgbClr val="FC6A37"/>
                </a:solidFill>
                <a:cs typeface="Gill Sans MT"/>
              </a:rPr>
              <a:t>New York City Intimate Partner Homicides and Domestic Incident Reports </a:t>
            </a:r>
            <a:endParaRPr sz="1600" dirty="0">
              <a:solidFill>
                <a:srgbClr val="FC6A37"/>
              </a:solidFill>
              <a:cs typeface="Gill Sans MT"/>
            </a:endParaRPr>
          </a:p>
        </p:txBody>
      </p:sp>
      <p:sp>
        <p:nvSpPr>
          <p:cNvPr id="2" name="TextBox 1">
            <a:extLst>
              <a:ext uri="{FF2B5EF4-FFF2-40B4-BE49-F238E27FC236}">
                <a16:creationId xmlns:a16="http://schemas.microsoft.com/office/drawing/2014/main" id="{463B67EA-D600-4F1C-9533-42C07DA92BD9}"/>
              </a:ext>
            </a:extLst>
          </p:cNvPr>
          <p:cNvSpPr txBox="1"/>
          <p:nvPr/>
        </p:nvSpPr>
        <p:spPr>
          <a:xfrm>
            <a:off x="407938" y="803795"/>
            <a:ext cx="6634446" cy="2985433"/>
          </a:xfrm>
          <a:prstGeom prst="rect">
            <a:avLst/>
          </a:prstGeom>
          <a:noFill/>
        </p:spPr>
        <p:txBody>
          <a:bodyPr wrap="square" rtlCol="0">
            <a:spAutoFit/>
          </a:bodyPr>
          <a:lstStyle/>
          <a:p>
            <a:endParaRPr lang="en-US" sz="1600" b="1" dirty="0">
              <a:solidFill>
                <a:srgbClr val="FC6A37"/>
              </a:solidFill>
            </a:endParaRPr>
          </a:p>
          <a:p>
            <a:r>
              <a:rPr lang="en-US" sz="1600" b="1" dirty="0">
                <a:solidFill>
                  <a:srgbClr val="FC6A37"/>
                </a:solidFill>
              </a:rPr>
              <a:t>2024 Key Highlights</a:t>
            </a:r>
            <a:r>
              <a:rPr lang="en-US" sz="1600" b="1" baseline="30000" dirty="0">
                <a:solidFill>
                  <a:srgbClr val="FC6A37"/>
                </a:solidFill>
              </a:rPr>
              <a:t> </a:t>
            </a:r>
          </a:p>
          <a:p>
            <a:endParaRPr lang="en-US" sz="1600" b="1" dirty="0">
              <a:solidFill>
                <a:schemeClr val="accent6"/>
              </a:solidFill>
            </a:endParaRPr>
          </a:p>
          <a:p>
            <a:pPr marL="171450" indent="-171450">
              <a:buFont typeface="Arial" panose="020B0604020202020204" pitchFamily="34" charset="0"/>
              <a:buChar char="•"/>
            </a:pPr>
            <a:r>
              <a:rPr lang="en-US" sz="1400" dirty="0"/>
              <a:t>In New York City, there were 66 domestic violence homicides, which included 33 intimate partner homicides and 33 family homicides.</a:t>
            </a:r>
          </a:p>
          <a:p>
            <a:pPr marL="171450" indent="-171450">
              <a:buFont typeface="Arial" panose="020B0604020202020204" pitchFamily="34" charset="0"/>
              <a:buChar char="•"/>
            </a:pPr>
            <a:r>
              <a:rPr lang="en-US" sz="1400" dirty="0"/>
              <a:t>The New York City Police Department responded to 249,077 domestic incident reports (DIRs). Of these DIR reports, 116,051 were intimate partner-related and 92,884 were family-related. The relationship type was unknown for the remaining 40,142 DIRs. </a:t>
            </a:r>
          </a:p>
          <a:p>
            <a:pPr marL="171450" indent="-171450">
              <a:buFont typeface="Arial" panose="020B0604020202020204" pitchFamily="34" charset="0"/>
              <a:buChar char="•"/>
            </a:pPr>
            <a:r>
              <a:rPr lang="en-US" sz="1400" dirty="0"/>
              <a:t>The New York City Family Justice Centers assisted 15,207 clients and had 57,656 client visits. </a:t>
            </a:r>
          </a:p>
          <a:p>
            <a:pPr marL="171450" indent="-171450">
              <a:buFont typeface="Arial" panose="020B0604020202020204" pitchFamily="34" charset="0"/>
              <a:buChar char="•"/>
            </a:pPr>
            <a:r>
              <a:rPr lang="en-US" sz="1400" dirty="0"/>
              <a:t>The NYC HOPE Resource Directory online had 81,844 visits and 15,400 new visitors.</a:t>
            </a:r>
          </a:p>
          <a:p>
            <a:pPr marL="171450" indent="-171450">
              <a:buFont typeface="Arial" panose="020B0604020202020204" pitchFamily="34" charset="0"/>
              <a:buChar char="•"/>
            </a:pPr>
            <a:r>
              <a:rPr lang="en-US" sz="1400" dirty="0"/>
              <a:t>The ENDGBV Training Team conducted 101 trainings.</a:t>
            </a:r>
          </a:p>
          <a:p>
            <a:pPr marL="171450" indent="-171450">
              <a:buFont typeface="Arial" panose="020B0604020202020204" pitchFamily="34" charset="0"/>
              <a:buChar char="•"/>
            </a:pPr>
            <a:r>
              <a:rPr lang="en-US" sz="1400" dirty="0"/>
              <a:t>The ENDGBV Outreach Team conducted 193 citywide outreach events.  </a:t>
            </a:r>
          </a:p>
        </p:txBody>
      </p:sp>
      <p:sp>
        <p:nvSpPr>
          <p:cNvPr id="15" name="object 5">
            <a:extLst>
              <a:ext uri="{FF2B5EF4-FFF2-40B4-BE49-F238E27FC236}">
                <a16:creationId xmlns:a16="http://schemas.microsoft.com/office/drawing/2014/main" id="{866E9962-85A9-4BEA-8E31-604A66196B7C}"/>
              </a:ext>
            </a:extLst>
          </p:cNvPr>
          <p:cNvSpPr txBox="1"/>
          <p:nvPr/>
        </p:nvSpPr>
        <p:spPr>
          <a:xfrm>
            <a:off x="276224" y="4289271"/>
            <a:ext cx="4264025" cy="212879"/>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1: Intimate Partner Homicides  </a:t>
            </a:r>
            <a:endParaRPr sz="1300" dirty="0">
              <a:cs typeface="Gill Sans MT"/>
            </a:endParaRPr>
          </a:p>
        </p:txBody>
      </p:sp>
      <p:graphicFrame>
        <p:nvGraphicFramePr>
          <p:cNvPr id="21" name="Table 14">
            <a:extLst>
              <a:ext uri="{FF2B5EF4-FFF2-40B4-BE49-F238E27FC236}">
                <a16:creationId xmlns:a16="http://schemas.microsoft.com/office/drawing/2014/main" id="{18F8ED8F-910A-4208-BF66-2B965E201BEA}"/>
              </a:ext>
            </a:extLst>
          </p:cNvPr>
          <p:cNvGraphicFramePr>
            <a:graphicFrameLocks noGrp="1"/>
          </p:cNvGraphicFramePr>
          <p:nvPr>
            <p:extLst>
              <p:ext uri="{D42A27DB-BD31-4B8C-83A1-F6EECF244321}">
                <p14:modId xmlns:p14="http://schemas.microsoft.com/office/powerpoint/2010/main" val="1966182789"/>
              </p:ext>
            </p:extLst>
          </p:nvPr>
        </p:nvGraphicFramePr>
        <p:xfrm>
          <a:off x="189362" y="7597594"/>
          <a:ext cx="6811007" cy="2242821"/>
        </p:xfrm>
        <a:graphic>
          <a:graphicData uri="http://schemas.openxmlformats.org/drawingml/2006/table">
            <a:tbl>
              <a:tblPr firstRow="1" bandRow="1">
                <a:tableStyleId>{2A488322-F2BA-4B5B-9748-0D474271808F}</a:tableStyleId>
              </a:tblPr>
              <a:tblGrid>
                <a:gridCol w="2272453">
                  <a:extLst>
                    <a:ext uri="{9D8B030D-6E8A-4147-A177-3AD203B41FA5}">
                      <a16:colId xmlns:a16="http://schemas.microsoft.com/office/drawing/2014/main" val="394107533"/>
                    </a:ext>
                  </a:extLst>
                </a:gridCol>
                <a:gridCol w="2269277">
                  <a:extLst>
                    <a:ext uri="{9D8B030D-6E8A-4147-A177-3AD203B41FA5}">
                      <a16:colId xmlns:a16="http://schemas.microsoft.com/office/drawing/2014/main" val="2797673496"/>
                    </a:ext>
                  </a:extLst>
                </a:gridCol>
                <a:gridCol w="2269277">
                  <a:extLst>
                    <a:ext uri="{9D8B030D-6E8A-4147-A177-3AD203B41FA5}">
                      <a16:colId xmlns:a16="http://schemas.microsoft.com/office/drawing/2014/main" val="507065656"/>
                    </a:ext>
                  </a:extLst>
                </a:gridCol>
              </a:tblGrid>
              <a:tr h="320403">
                <a:tc>
                  <a:txBody>
                    <a:bodyPr/>
                    <a:lstStyle/>
                    <a:p>
                      <a:r>
                        <a:rPr lang="en-US" sz="1200" dirty="0"/>
                        <a:t>Borough </a:t>
                      </a:r>
                    </a:p>
                  </a:txBody>
                  <a:tcPr/>
                </a:tc>
                <a:tc>
                  <a:txBody>
                    <a:bodyPr/>
                    <a:lstStyle/>
                    <a:p>
                      <a:pPr algn="ctr"/>
                      <a:r>
                        <a:rPr lang="en-US" sz="1200" dirty="0"/>
                        <a:t>2023</a:t>
                      </a:r>
                    </a:p>
                  </a:txBody>
                  <a:tcPr anchor="ctr"/>
                </a:tc>
                <a:tc>
                  <a:txBody>
                    <a:bodyPr/>
                    <a:lstStyle/>
                    <a:p>
                      <a:pPr algn="ctr"/>
                      <a:r>
                        <a:rPr lang="en-US" sz="1200" dirty="0"/>
                        <a:t>2024 </a:t>
                      </a:r>
                    </a:p>
                  </a:txBody>
                  <a:tcPr anchor="ctr"/>
                </a:tc>
                <a:extLst>
                  <a:ext uri="{0D108BD9-81ED-4DB2-BD59-A6C34878D82A}">
                    <a16:rowId xmlns:a16="http://schemas.microsoft.com/office/drawing/2014/main" val="3592150011"/>
                  </a:ext>
                </a:extLst>
              </a:tr>
              <a:tr h="320403">
                <a:tc>
                  <a:txBody>
                    <a:bodyPr/>
                    <a:lstStyle/>
                    <a:p>
                      <a:r>
                        <a:rPr lang="en-US" sz="1200" dirty="0"/>
                        <a:t>Bronx </a:t>
                      </a:r>
                    </a:p>
                  </a:txBody>
                  <a:tcPr/>
                </a:tc>
                <a:tc>
                  <a:txBody>
                    <a:bodyPr/>
                    <a:lstStyle/>
                    <a:p>
                      <a:pPr algn="ctr" fontAlgn="b"/>
                      <a:r>
                        <a:rPr lang="en-US" sz="1200" b="0" i="0" u="none" strike="noStrike" dirty="0">
                          <a:solidFill>
                            <a:srgbClr val="000000"/>
                          </a:solidFill>
                          <a:effectLst/>
                          <a:latin typeface="Calibri" panose="020F0502020204030204" pitchFamily="34" charset="0"/>
                        </a:rPr>
                        <a:t>31,286</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30,440</a:t>
                      </a:r>
                    </a:p>
                  </a:txBody>
                  <a:tcPr marL="9525" marR="9525" marT="9525" marB="0" anchor="ctr"/>
                </a:tc>
                <a:extLst>
                  <a:ext uri="{0D108BD9-81ED-4DB2-BD59-A6C34878D82A}">
                    <a16:rowId xmlns:a16="http://schemas.microsoft.com/office/drawing/2014/main" val="1034631040"/>
                  </a:ext>
                </a:extLst>
              </a:tr>
              <a:tr h="320403">
                <a:tc>
                  <a:txBody>
                    <a:bodyPr/>
                    <a:lstStyle/>
                    <a:p>
                      <a:r>
                        <a:rPr lang="en-US" sz="1200" dirty="0"/>
                        <a:t>Brooklyn </a:t>
                      </a:r>
                    </a:p>
                  </a:txBody>
                  <a:tcPr/>
                </a:tc>
                <a:tc>
                  <a:txBody>
                    <a:bodyPr/>
                    <a:lstStyle/>
                    <a:p>
                      <a:pPr algn="ctr" fontAlgn="b"/>
                      <a:r>
                        <a:rPr lang="en-US" sz="1200" b="0" i="0" u="none" strike="noStrike" dirty="0">
                          <a:solidFill>
                            <a:srgbClr val="000000"/>
                          </a:solidFill>
                          <a:effectLst/>
                          <a:latin typeface="Calibri" panose="020F0502020204030204" pitchFamily="34" charset="0"/>
                        </a:rPr>
                        <a:t>33,708</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33,324</a:t>
                      </a:r>
                    </a:p>
                  </a:txBody>
                  <a:tcPr marL="9525" marR="9525" marT="9525" marB="0" anchor="ctr"/>
                </a:tc>
                <a:extLst>
                  <a:ext uri="{0D108BD9-81ED-4DB2-BD59-A6C34878D82A}">
                    <a16:rowId xmlns:a16="http://schemas.microsoft.com/office/drawing/2014/main" val="974814840"/>
                  </a:ext>
                </a:extLst>
              </a:tr>
              <a:tr h="320403">
                <a:tc>
                  <a:txBody>
                    <a:bodyPr/>
                    <a:lstStyle/>
                    <a:p>
                      <a:r>
                        <a:rPr lang="en-US" sz="1200" dirty="0"/>
                        <a:t>Manhattan </a:t>
                      </a:r>
                    </a:p>
                  </a:txBody>
                  <a:tcPr/>
                </a:tc>
                <a:tc>
                  <a:txBody>
                    <a:bodyPr/>
                    <a:lstStyle/>
                    <a:p>
                      <a:pPr algn="ctr" fontAlgn="b"/>
                      <a:r>
                        <a:rPr lang="en-US" sz="1200" b="0" i="0" u="none" strike="noStrike" dirty="0">
                          <a:solidFill>
                            <a:srgbClr val="000000"/>
                          </a:solidFill>
                          <a:effectLst/>
                          <a:latin typeface="Calibri" panose="020F0502020204030204" pitchFamily="34" charset="0"/>
                        </a:rPr>
                        <a:t>17,928</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18,064</a:t>
                      </a:r>
                    </a:p>
                  </a:txBody>
                  <a:tcPr marL="9525" marR="9525" marT="9525" marB="0" anchor="ctr"/>
                </a:tc>
                <a:extLst>
                  <a:ext uri="{0D108BD9-81ED-4DB2-BD59-A6C34878D82A}">
                    <a16:rowId xmlns:a16="http://schemas.microsoft.com/office/drawing/2014/main" val="946901717"/>
                  </a:ext>
                </a:extLst>
              </a:tr>
              <a:tr h="320403">
                <a:tc>
                  <a:txBody>
                    <a:bodyPr/>
                    <a:lstStyle/>
                    <a:p>
                      <a:r>
                        <a:rPr lang="en-US" sz="1200" dirty="0"/>
                        <a:t>Queens </a:t>
                      </a:r>
                    </a:p>
                  </a:txBody>
                  <a:tcPr/>
                </a:tc>
                <a:tc>
                  <a:txBody>
                    <a:bodyPr/>
                    <a:lstStyle/>
                    <a:p>
                      <a:pPr algn="ctr" fontAlgn="b"/>
                      <a:r>
                        <a:rPr lang="en-US" sz="1200" b="0" i="0" u="none" strike="noStrike" dirty="0">
                          <a:solidFill>
                            <a:srgbClr val="000000"/>
                          </a:solidFill>
                          <a:effectLst/>
                          <a:latin typeface="Calibri" panose="020F0502020204030204" pitchFamily="34" charset="0"/>
                        </a:rPr>
                        <a:t>27,579</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27,981</a:t>
                      </a:r>
                    </a:p>
                  </a:txBody>
                  <a:tcPr marL="9525" marR="9525" marT="9525" marB="0" anchor="ctr"/>
                </a:tc>
                <a:extLst>
                  <a:ext uri="{0D108BD9-81ED-4DB2-BD59-A6C34878D82A}">
                    <a16:rowId xmlns:a16="http://schemas.microsoft.com/office/drawing/2014/main" val="3681666214"/>
                  </a:ext>
                </a:extLst>
              </a:tr>
              <a:tr h="320403">
                <a:tc>
                  <a:txBody>
                    <a:bodyPr/>
                    <a:lstStyle/>
                    <a:p>
                      <a:r>
                        <a:rPr lang="en-US" sz="1200" dirty="0"/>
                        <a:t>Staten Island </a:t>
                      </a:r>
                    </a:p>
                  </a:txBody>
                  <a:tcPr/>
                </a:tc>
                <a:tc>
                  <a:txBody>
                    <a:bodyPr/>
                    <a:lstStyle/>
                    <a:p>
                      <a:pPr algn="ctr" fontAlgn="b"/>
                      <a:r>
                        <a:rPr lang="en-US" sz="1200" b="0" i="0" u="none" strike="noStrike" dirty="0">
                          <a:solidFill>
                            <a:srgbClr val="000000"/>
                          </a:solidFill>
                          <a:effectLst/>
                          <a:latin typeface="Calibri" panose="020F0502020204030204" pitchFamily="34" charset="0"/>
                        </a:rPr>
                        <a:t>6,377</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6,242</a:t>
                      </a:r>
                    </a:p>
                  </a:txBody>
                  <a:tcPr marL="9525" marR="9525" marT="9525" marB="0" anchor="ctr"/>
                </a:tc>
                <a:extLst>
                  <a:ext uri="{0D108BD9-81ED-4DB2-BD59-A6C34878D82A}">
                    <a16:rowId xmlns:a16="http://schemas.microsoft.com/office/drawing/2014/main" val="1092538000"/>
                  </a:ext>
                </a:extLst>
              </a:tr>
              <a:tr h="320403">
                <a:tc>
                  <a:txBody>
                    <a:bodyPr/>
                    <a:lstStyle/>
                    <a:p>
                      <a:r>
                        <a:rPr lang="en-US" sz="1200" b="1" dirty="0"/>
                        <a:t>Total </a:t>
                      </a:r>
                    </a:p>
                  </a:txBody>
                  <a:tcPr/>
                </a:tc>
                <a:tc>
                  <a:txBody>
                    <a:bodyPr/>
                    <a:lstStyle/>
                    <a:p>
                      <a:pPr algn="ctr" fontAlgn="b"/>
                      <a:r>
                        <a:rPr lang="en-US" sz="1200" b="1" i="0" u="none" strike="noStrike" dirty="0">
                          <a:solidFill>
                            <a:srgbClr val="000000"/>
                          </a:solidFill>
                          <a:effectLst/>
                          <a:latin typeface="Calibri" panose="020F0502020204030204" pitchFamily="34" charset="0"/>
                        </a:rPr>
                        <a:t>116,878</a:t>
                      </a:r>
                    </a:p>
                  </a:txBody>
                  <a:tcPr marL="9525" marR="9525" marT="9525" marB="0" anchor="ctr"/>
                </a:tc>
                <a:tc>
                  <a:txBody>
                    <a:bodyPr/>
                    <a:lstStyle/>
                    <a:p>
                      <a:pPr algn="ctr" fontAlgn="b"/>
                      <a:r>
                        <a:rPr lang="en-US" sz="1200" b="1" i="0" u="none" strike="noStrike" dirty="0">
                          <a:solidFill>
                            <a:srgbClr val="000000"/>
                          </a:solidFill>
                          <a:effectLst/>
                          <a:latin typeface="Calibri" panose="020F0502020204030204" pitchFamily="34" charset="0"/>
                        </a:rPr>
                        <a:t>116,051</a:t>
                      </a:r>
                    </a:p>
                  </a:txBody>
                  <a:tcPr marL="9525" marR="9525" marT="9525" marB="0" anchor="ctr"/>
                </a:tc>
                <a:extLst>
                  <a:ext uri="{0D108BD9-81ED-4DB2-BD59-A6C34878D82A}">
                    <a16:rowId xmlns:a16="http://schemas.microsoft.com/office/drawing/2014/main" val="3782141873"/>
                  </a:ext>
                </a:extLst>
              </a:tr>
            </a:tbl>
          </a:graphicData>
        </a:graphic>
      </p:graphicFrame>
      <p:sp>
        <p:nvSpPr>
          <p:cNvPr id="22" name="object 5">
            <a:extLst>
              <a:ext uri="{FF2B5EF4-FFF2-40B4-BE49-F238E27FC236}">
                <a16:creationId xmlns:a16="http://schemas.microsoft.com/office/drawing/2014/main" id="{4BCEDF54-4458-4A32-B3E3-E3B3A0DDABF3}"/>
              </a:ext>
            </a:extLst>
          </p:cNvPr>
          <p:cNvSpPr txBox="1"/>
          <p:nvPr/>
        </p:nvSpPr>
        <p:spPr>
          <a:xfrm>
            <a:off x="238124" y="7104379"/>
            <a:ext cx="4264025" cy="212879"/>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2: Intimate Partner Domestic Incident Reports  </a:t>
            </a:r>
            <a:endParaRPr sz="1300" dirty="0">
              <a:cs typeface="Gill Sans MT"/>
            </a:endParaRPr>
          </a:p>
        </p:txBody>
      </p:sp>
      <p:sp>
        <p:nvSpPr>
          <p:cNvPr id="3" name="Slide Number Placeholder 2">
            <a:extLst>
              <a:ext uri="{FF2B5EF4-FFF2-40B4-BE49-F238E27FC236}">
                <a16:creationId xmlns:a16="http://schemas.microsoft.com/office/drawing/2014/main" id="{5E01DBF9-E936-4C7B-9C60-BD2505AD2C1A}"/>
              </a:ext>
            </a:extLst>
          </p:cNvPr>
          <p:cNvSpPr>
            <a:spLocks noGrp="1"/>
          </p:cNvSpPr>
          <p:nvPr>
            <p:ph type="sldNum" sz="quarter" idx="7"/>
          </p:nvPr>
        </p:nvSpPr>
        <p:spPr/>
        <p:txBody>
          <a:bodyPr/>
          <a:lstStyle/>
          <a:p>
            <a:fld id="{B6F15528-21DE-4FAA-801E-634DDDAF4B2B}" type="slidenum">
              <a:rPr lang="en-US" smtClean="0"/>
              <a:t>1</a:t>
            </a:fld>
            <a:endParaRPr lang="en-US" dirty="0"/>
          </a:p>
        </p:txBody>
      </p:sp>
      <p:pic>
        <p:nvPicPr>
          <p:cNvPr id="4" name="Picture 3" descr="Graphical user interface&#10;&#10;AI-generated content may be incorrect.">
            <a:extLst>
              <a:ext uri="{FF2B5EF4-FFF2-40B4-BE49-F238E27FC236}">
                <a16:creationId xmlns:a16="http://schemas.microsoft.com/office/drawing/2014/main" id="{592880C7-ABFD-47F1-F6FF-B53DCDC5124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276224" y="318054"/>
            <a:ext cx="2894965" cy="6858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object 7"/>
          <p:cNvSpPr/>
          <p:nvPr/>
        </p:nvSpPr>
        <p:spPr>
          <a:xfrm>
            <a:off x="281339" y="895868"/>
            <a:ext cx="6858634" cy="1270"/>
          </a:xfrm>
          <a:custGeom>
            <a:avLst/>
            <a:gdLst/>
            <a:ahLst/>
            <a:cxnLst/>
            <a:rect l="l" t="t" r="r" b="b"/>
            <a:pathLst>
              <a:path w="6858634" h="1269">
                <a:moveTo>
                  <a:pt x="0" y="0"/>
                </a:moveTo>
                <a:lnTo>
                  <a:pt x="6858131" y="1040"/>
                </a:lnTo>
              </a:path>
            </a:pathLst>
          </a:custGeom>
          <a:ln w="12756">
            <a:solidFill>
              <a:srgbClr val="000000"/>
            </a:solidFill>
          </a:ln>
        </p:spPr>
        <p:txBody>
          <a:bodyPr wrap="square" lIns="0" tIns="0" rIns="0" bIns="0" rtlCol="0"/>
          <a:lstStyle/>
          <a:p>
            <a:endParaRPr dirty="0"/>
          </a:p>
        </p:txBody>
      </p:sp>
      <p:sp>
        <p:nvSpPr>
          <p:cNvPr id="9" name="object 9"/>
          <p:cNvSpPr txBox="1"/>
          <p:nvPr/>
        </p:nvSpPr>
        <p:spPr>
          <a:xfrm>
            <a:off x="819150" y="465039"/>
            <a:ext cx="6644640" cy="261867"/>
          </a:xfrm>
          <a:prstGeom prst="rect">
            <a:avLst/>
          </a:prstGeom>
        </p:spPr>
        <p:txBody>
          <a:bodyPr vert="horz" wrap="square" lIns="0" tIns="53340" rIns="0" bIns="0" rtlCol="0">
            <a:spAutoFit/>
          </a:bodyPr>
          <a:lstStyle/>
          <a:p>
            <a:pPr marL="3091180" marR="5080" indent="-387985">
              <a:lnSpc>
                <a:spcPts val="1600"/>
              </a:lnSpc>
              <a:spcBef>
                <a:spcPts val="420"/>
              </a:spcBef>
            </a:pPr>
            <a:r>
              <a:rPr b="1" spc="-25" dirty="0">
                <a:solidFill>
                  <a:srgbClr val="FC6A37"/>
                </a:solidFill>
                <a:latin typeface="Arial" panose="020B0604020202020204" pitchFamily="34" charset="0"/>
                <a:cs typeface="Arial" panose="020B0604020202020204" pitchFamily="34" charset="0"/>
              </a:rPr>
              <a:t>202</a:t>
            </a:r>
            <a:r>
              <a:rPr lang="en-US" b="1" spc="-25" dirty="0">
                <a:solidFill>
                  <a:srgbClr val="FC6A37"/>
                </a:solidFill>
                <a:latin typeface="Arial" panose="020B0604020202020204" pitchFamily="34" charset="0"/>
                <a:cs typeface="Arial" panose="020B0604020202020204" pitchFamily="34" charset="0"/>
              </a:rPr>
              <a:t>4</a:t>
            </a:r>
            <a:r>
              <a:rPr b="1" spc="-75" dirty="0">
                <a:solidFill>
                  <a:srgbClr val="FC6A37"/>
                </a:solidFill>
                <a:latin typeface="Arial" panose="020B0604020202020204" pitchFamily="34" charset="0"/>
                <a:cs typeface="Arial" panose="020B0604020202020204" pitchFamily="34" charset="0"/>
              </a:rPr>
              <a:t> </a:t>
            </a:r>
            <a:r>
              <a:rPr lang="en-US" b="1" spc="-75" dirty="0">
                <a:solidFill>
                  <a:srgbClr val="FC6A37"/>
                </a:solidFill>
                <a:latin typeface="Arial" panose="020B0604020202020204" pitchFamily="34" charset="0"/>
                <a:cs typeface="Arial" panose="020B0604020202020204" pitchFamily="34" charset="0"/>
              </a:rPr>
              <a:t>ENDGBV Fact Sheet </a:t>
            </a:r>
            <a:endParaRPr dirty="0">
              <a:latin typeface="Arial" panose="020B0604020202020204" pitchFamily="34" charset="0"/>
              <a:cs typeface="Arial" panose="020B0604020202020204" pitchFamily="34" charset="0"/>
            </a:endParaRPr>
          </a:p>
        </p:txBody>
      </p:sp>
      <p:graphicFrame>
        <p:nvGraphicFramePr>
          <p:cNvPr id="12" name="Table 14">
            <a:extLst>
              <a:ext uri="{FF2B5EF4-FFF2-40B4-BE49-F238E27FC236}">
                <a16:creationId xmlns:a16="http://schemas.microsoft.com/office/drawing/2014/main" id="{0CDB1A6D-2386-473E-A373-7338D908403B}"/>
              </a:ext>
            </a:extLst>
          </p:cNvPr>
          <p:cNvGraphicFramePr>
            <a:graphicFrameLocks noGrp="1"/>
          </p:cNvGraphicFramePr>
          <p:nvPr>
            <p:extLst>
              <p:ext uri="{D42A27DB-BD31-4B8C-83A1-F6EECF244321}">
                <p14:modId xmlns:p14="http://schemas.microsoft.com/office/powerpoint/2010/main" val="2248504548"/>
              </p:ext>
            </p:extLst>
          </p:nvPr>
        </p:nvGraphicFramePr>
        <p:xfrm>
          <a:off x="245665" y="1932482"/>
          <a:ext cx="6811007" cy="2196738"/>
        </p:xfrm>
        <a:graphic>
          <a:graphicData uri="http://schemas.openxmlformats.org/drawingml/2006/table">
            <a:tbl>
              <a:tblPr firstRow="1" bandRow="1">
                <a:tableStyleId>{2A488322-F2BA-4B5B-9748-0D474271808F}</a:tableStyleId>
              </a:tblPr>
              <a:tblGrid>
                <a:gridCol w="2272453">
                  <a:extLst>
                    <a:ext uri="{9D8B030D-6E8A-4147-A177-3AD203B41FA5}">
                      <a16:colId xmlns:a16="http://schemas.microsoft.com/office/drawing/2014/main" val="394107533"/>
                    </a:ext>
                  </a:extLst>
                </a:gridCol>
                <a:gridCol w="2269277">
                  <a:extLst>
                    <a:ext uri="{9D8B030D-6E8A-4147-A177-3AD203B41FA5}">
                      <a16:colId xmlns:a16="http://schemas.microsoft.com/office/drawing/2014/main" val="2797673496"/>
                    </a:ext>
                  </a:extLst>
                </a:gridCol>
                <a:gridCol w="2269277">
                  <a:extLst>
                    <a:ext uri="{9D8B030D-6E8A-4147-A177-3AD203B41FA5}">
                      <a16:colId xmlns:a16="http://schemas.microsoft.com/office/drawing/2014/main" val="507065656"/>
                    </a:ext>
                  </a:extLst>
                </a:gridCol>
              </a:tblGrid>
              <a:tr h="141246">
                <a:tc>
                  <a:txBody>
                    <a:bodyPr/>
                    <a:lstStyle/>
                    <a:p>
                      <a:r>
                        <a:rPr lang="en-US" sz="1200" dirty="0"/>
                        <a:t>Borough </a:t>
                      </a:r>
                    </a:p>
                  </a:txBody>
                  <a:tcPr/>
                </a:tc>
                <a:tc>
                  <a:txBody>
                    <a:bodyPr/>
                    <a:lstStyle/>
                    <a:p>
                      <a:pPr algn="ctr"/>
                      <a:r>
                        <a:rPr lang="en-US" sz="1200" dirty="0"/>
                        <a:t>2023</a:t>
                      </a:r>
                    </a:p>
                  </a:txBody>
                  <a:tcPr anchor="ctr"/>
                </a:tc>
                <a:tc>
                  <a:txBody>
                    <a:bodyPr/>
                    <a:lstStyle/>
                    <a:p>
                      <a:pPr algn="ctr"/>
                      <a:r>
                        <a:rPr lang="en-US" sz="1200" dirty="0"/>
                        <a:t>2024 </a:t>
                      </a:r>
                    </a:p>
                  </a:txBody>
                  <a:tcPr anchor="ctr"/>
                </a:tc>
                <a:extLst>
                  <a:ext uri="{0D108BD9-81ED-4DB2-BD59-A6C34878D82A}">
                    <a16:rowId xmlns:a16="http://schemas.microsoft.com/office/drawing/2014/main" val="3592150011"/>
                  </a:ext>
                </a:extLst>
              </a:tr>
              <a:tr h="320403">
                <a:tc>
                  <a:txBody>
                    <a:bodyPr/>
                    <a:lstStyle/>
                    <a:p>
                      <a:r>
                        <a:rPr lang="en-US" sz="1200" dirty="0"/>
                        <a:t>Bronx </a:t>
                      </a:r>
                    </a:p>
                  </a:txBody>
                  <a:tcPr/>
                </a:tc>
                <a:tc>
                  <a:txBody>
                    <a:bodyPr/>
                    <a:lstStyle/>
                    <a:p>
                      <a:pPr algn="ctr" fontAlgn="b"/>
                      <a:r>
                        <a:rPr lang="en-US" sz="1200" b="0" i="0" u="none" strike="noStrike" dirty="0">
                          <a:solidFill>
                            <a:srgbClr val="000000"/>
                          </a:solidFill>
                          <a:effectLst/>
                          <a:latin typeface="Calibri" panose="020F0502020204030204" pitchFamily="34" charset="0"/>
                        </a:rPr>
                        <a:t>13</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12</a:t>
                      </a:r>
                    </a:p>
                  </a:txBody>
                  <a:tcPr marL="9525" marR="9525" marT="9525" marB="0" anchor="ctr"/>
                </a:tc>
                <a:extLst>
                  <a:ext uri="{0D108BD9-81ED-4DB2-BD59-A6C34878D82A}">
                    <a16:rowId xmlns:a16="http://schemas.microsoft.com/office/drawing/2014/main" val="1034631040"/>
                  </a:ext>
                </a:extLst>
              </a:tr>
              <a:tr h="320403">
                <a:tc>
                  <a:txBody>
                    <a:bodyPr/>
                    <a:lstStyle/>
                    <a:p>
                      <a:r>
                        <a:rPr lang="en-US" sz="1200" dirty="0"/>
                        <a:t>Brooklyn </a:t>
                      </a:r>
                    </a:p>
                  </a:txBody>
                  <a:tcPr/>
                </a:tc>
                <a:tc>
                  <a:txBody>
                    <a:bodyPr/>
                    <a:lstStyle/>
                    <a:p>
                      <a:pPr algn="ctr" fontAlgn="b"/>
                      <a:r>
                        <a:rPr lang="en-US" sz="1200" b="0" i="0" u="none" strike="noStrike" dirty="0">
                          <a:solidFill>
                            <a:srgbClr val="000000"/>
                          </a:solidFill>
                          <a:effectLst/>
                          <a:latin typeface="Calibri" panose="020F0502020204030204" pitchFamily="34" charset="0"/>
                        </a:rPr>
                        <a:t>15</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10</a:t>
                      </a:r>
                    </a:p>
                  </a:txBody>
                  <a:tcPr marL="9525" marR="9525" marT="9525" marB="0" anchor="ctr"/>
                </a:tc>
                <a:extLst>
                  <a:ext uri="{0D108BD9-81ED-4DB2-BD59-A6C34878D82A}">
                    <a16:rowId xmlns:a16="http://schemas.microsoft.com/office/drawing/2014/main" val="974814840"/>
                  </a:ext>
                </a:extLst>
              </a:tr>
              <a:tr h="320403">
                <a:tc>
                  <a:txBody>
                    <a:bodyPr/>
                    <a:lstStyle/>
                    <a:p>
                      <a:r>
                        <a:rPr lang="en-US" sz="1200" dirty="0"/>
                        <a:t>Manhattan </a:t>
                      </a:r>
                    </a:p>
                  </a:txBody>
                  <a:tcPr/>
                </a:tc>
                <a:tc>
                  <a:txBody>
                    <a:bodyPr/>
                    <a:lstStyle/>
                    <a:p>
                      <a:pPr algn="ctr" fontAlgn="b"/>
                      <a:r>
                        <a:rPr lang="en-US" sz="1200" b="0" i="0" u="none" strike="noStrike" dirty="0">
                          <a:solidFill>
                            <a:srgbClr val="000000"/>
                          </a:solidFill>
                          <a:effectLst/>
                          <a:latin typeface="Calibri" panose="020F0502020204030204" pitchFamily="34" charset="0"/>
                        </a:rPr>
                        <a:t>3</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3</a:t>
                      </a:r>
                    </a:p>
                  </a:txBody>
                  <a:tcPr marL="9525" marR="9525" marT="9525" marB="0" anchor="ctr"/>
                </a:tc>
                <a:extLst>
                  <a:ext uri="{0D108BD9-81ED-4DB2-BD59-A6C34878D82A}">
                    <a16:rowId xmlns:a16="http://schemas.microsoft.com/office/drawing/2014/main" val="946901717"/>
                  </a:ext>
                </a:extLst>
              </a:tr>
              <a:tr h="320403">
                <a:tc>
                  <a:txBody>
                    <a:bodyPr/>
                    <a:lstStyle/>
                    <a:p>
                      <a:r>
                        <a:rPr lang="en-US" sz="1200" dirty="0"/>
                        <a:t>Queens </a:t>
                      </a:r>
                    </a:p>
                  </a:txBody>
                  <a:tcPr/>
                </a:tc>
                <a:tc>
                  <a:txBody>
                    <a:bodyPr/>
                    <a:lstStyle/>
                    <a:p>
                      <a:pPr algn="ctr" fontAlgn="b"/>
                      <a:r>
                        <a:rPr lang="en-US" sz="1200" b="0" i="0" u="none" strike="noStrike" dirty="0">
                          <a:solidFill>
                            <a:srgbClr val="000000"/>
                          </a:solidFill>
                          <a:effectLst/>
                          <a:latin typeface="Calibri" panose="020F0502020204030204" pitchFamily="34" charset="0"/>
                        </a:rPr>
                        <a:t>11</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6</a:t>
                      </a:r>
                    </a:p>
                  </a:txBody>
                  <a:tcPr marL="9525" marR="9525" marT="9525" marB="0" anchor="ctr"/>
                </a:tc>
                <a:extLst>
                  <a:ext uri="{0D108BD9-81ED-4DB2-BD59-A6C34878D82A}">
                    <a16:rowId xmlns:a16="http://schemas.microsoft.com/office/drawing/2014/main" val="3681666214"/>
                  </a:ext>
                </a:extLst>
              </a:tr>
              <a:tr h="320403">
                <a:tc>
                  <a:txBody>
                    <a:bodyPr/>
                    <a:lstStyle/>
                    <a:p>
                      <a:r>
                        <a:rPr lang="en-US" sz="1200" dirty="0"/>
                        <a:t>Staten Island </a:t>
                      </a:r>
                    </a:p>
                  </a:txBody>
                  <a:tcPr/>
                </a:tc>
                <a:tc>
                  <a:txBody>
                    <a:bodyPr/>
                    <a:lstStyle/>
                    <a:p>
                      <a:pPr algn="ctr" fontAlgn="b"/>
                      <a:r>
                        <a:rPr lang="en-US" sz="1200" b="0" i="0" u="none" strike="noStrike" dirty="0">
                          <a:solidFill>
                            <a:srgbClr val="000000"/>
                          </a:solidFill>
                          <a:effectLst/>
                          <a:latin typeface="Calibri" panose="020F0502020204030204" pitchFamily="34" charset="0"/>
                        </a:rPr>
                        <a:t>1</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2</a:t>
                      </a:r>
                    </a:p>
                  </a:txBody>
                  <a:tcPr marL="9525" marR="9525" marT="9525" marB="0" anchor="ctr"/>
                </a:tc>
                <a:extLst>
                  <a:ext uri="{0D108BD9-81ED-4DB2-BD59-A6C34878D82A}">
                    <a16:rowId xmlns:a16="http://schemas.microsoft.com/office/drawing/2014/main" val="1092538000"/>
                  </a:ext>
                </a:extLst>
              </a:tr>
              <a:tr h="320403">
                <a:tc>
                  <a:txBody>
                    <a:bodyPr/>
                    <a:lstStyle/>
                    <a:p>
                      <a:r>
                        <a:rPr lang="en-US" sz="1200" b="1" dirty="0"/>
                        <a:t>Total </a:t>
                      </a:r>
                    </a:p>
                  </a:txBody>
                  <a:tcPr/>
                </a:tc>
                <a:tc>
                  <a:txBody>
                    <a:bodyPr/>
                    <a:lstStyle/>
                    <a:p>
                      <a:pPr algn="ctr" fontAlgn="b"/>
                      <a:r>
                        <a:rPr lang="en-US" sz="1200" b="1" i="0" u="none" strike="noStrike" dirty="0">
                          <a:solidFill>
                            <a:srgbClr val="000000"/>
                          </a:solidFill>
                          <a:effectLst/>
                          <a:latin typeface="Calibri" panose="020F0502020204030204" pitchFamily="34" charset="0"/>
                        </a:rPr>
                        <a:t>43</a:t>
                      </a:r>
                    </a:p>
                  </a:txBody>
                  <a:tcPr marL="9525" marR="9525" marT="9525" marB="0" anchor="ctr"/>
                </a:tc>
                <a:tc>
                  <a:txBody>
                    <a:bodyPr/>
                    <a:lstStyle/>
                    <a:p>
                      <a:pPr algn="ctr" fontAlgn="b"/>
                      <a:r>
                        <a:rPr lang="en-US" sz="1200" b="1" i="0" u="none" strike="noStrike" dirty="0">
                          <a:solidFill>
                            <a:srgbClr val="000000"/>
                          </a:solidFill>
                          <a:effectLst/>
                          <a:latin typeface="Calibri" panose="020F0502020204030204" pitchFamily="34" charset="0"/>
                        </a:rPr>
                        <a:t>33</a:t>
                      </a:r>
                    </a:p>
                  </a:txBody>
                  <a:tcPr marL="9525" marR="9525" marT="9525" marB="0" anchor="ctr"/>
                </a:tc>
                <a:extLst>
                  <a:ext uri="{0D108BD9-81ED-4DB2-BD59-A6C34878D82A}">
                    <a16:rowId xmlns:a16="http://schemas.microsoft.com/office/drawing/2014/main" val="3782141873"/>
                  </a:ext>
                </a:extLst>
              </a:tr>
            </a:tbl>
          </a:graphicData>
        </a:graphic>
      </p:graphicFrame>
      <p:sp>
        <p:nvSpPr>
          <p:cNvPr id="15" name="object 5">
            <a:extLst>
              <a:ext uri="{FF2B5EF4-FFF2-40B4-BE49-F238E27FC236}">
                <a16:creationId xmlns:a16="http://schemas.microsoft.com/office/drawing/2014/main" id="{34332A5B-372B-416D-9711-67CEA13E411B}"/>
              </a:ext>
            </a:extLst>
          </p:cNvPr>
          <p:cNvSpPr txBox="1"/>
          <p:nvPr/>
        </p:nvSpPr>
        <p:spPr>
          <a:xfrm>
            <a:off x="294428" y="1066100"/>
            <a:ext cx="6746026" cy="259045"/>
          </a:xfrm>
          <a:prstGeom prst="rect">
            <a:avLst/>
          </a:prstGeom>
        </p:spPr>
        <p:txBody>
          <a:bodyPr vert="horz" wrap="square" lIns="0" tIns="12700" rIns="0" bIns="0" rtlCol="0">
            <a:spAutoFit/>
          </a:bodyPr>
          <a:lstStyle/>
          <a:p>
            <a:pPr marL="12700">
              <a:lnSpc>
                <a:spcPct val="100000"/>
              </a:lnSpc>
              <a:spcBef>
                <a:spcPts val="100"/>
              </a:spcBef>
            </a:pPr>
            <a:r>
              <a:rPr lang="en-US" sz="1600" b="1" i="1" spc="10" dirty="0">
                <a:solidFill>
                  <a:srgbClr val="FC6A37"/>
                </a:solidFill>
                <a:cs typeface="Gill Sans MT"/>
              </a:rPr>
              <a:t>New York City Family Homicides and Domestic Incident Reports </a:t>
            </a:r>
            <a:endParaRPr sz="1600" dirty="0">
              <a:solidFill>
                <a:srgbClr val="FC6A37"/>
              </a:solidFill>
              <a:cs typeface="Gill Sans MT"/>
            </a:endParaRPr>
          </a:p>
        </p:txBody>
      </p:sp>
      <p:sp>
        <p:nvSpPr>
          <p:cNvPr id="18" name="object 5">
            <a:extLst>
              <a:ext uri="{FF2B5EF4-FFF2-40B4-BE49-F238E27FC236}">
                <a16:creationId xmlns:a16="http://schemas.microsoft.com/office/drawing/2014/main" id="{F8D12719-2ECB-43B6-AFD9-EF7D0637A9A6}"/>
              </a:ext>
            </a:extLst>
          </p:cNvPr>
          <p:cNvSpPr txBox="1"/>
          <p:nvPr/>
        </p:nvSpPr>
        <p:spPr>
          <a:xfrm>
            <a:off x="238124" y="1532962"/>
            <a:ext cx="4264025" cy="212879"/>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3: Family Homicides  </a:t>
            </a:r>
            <a:endParaRPr sz="1300" dirty="0">
              <a:cs typeface="Gill Sans MT"/>
            </a:endParaRPr>
          </a:p>
        </p:txBody>
      </p:sp>
      <p:graphicFrame>
        <p:nvGraphicFramePr>
          <p:cNvPr id="19" name="Table 14">
            <a:extLst>
              <a:ext uri="{FF2B5EF4-FFF2-40B4-BE49-F238E27FC236}">
                <a16:creationId xmlns:a16="http://schemas.microsoft.com/office/drawing/2014/main" id="{F0ABA812-CC24-467D-A519-FFF8CB1BA5CB}"/>
              </a:ext>
            </a:extLst>
          </p:cNvPr>
          <p:cNvGraphicFramePr>
            <a:graphicFrameLocks noGrp="1"/>
          </p:cNvGraphicFramePr>
          <p:nvPr>
            <p:extLst>
              <p:ext uri="{D42A27DB-BD31-4B8C-83A1-F6EECF244321}">
                <p14:modId xmlns:p14="http://schemas.microsoft.com/office/powerpoint/2010/main" val="451107314"/>
              </p:ext>
            </p:extLst>
          </p:nvPr>
        </p:nvGraphicFramePr>
        <p:xfrm>
          <a:off x="261937" y="4715381"/>
          <a:ext cx="6811007" cy="2196738"/>
        </p:xfrm>
        <a:graphic>
          <a:graphicData uri="http://schemas.openxmlformats.org/drawingml/2006/table">
            <a:tbl>
              <a:tblPr firstRow="1" bandRow="1">
                <a:tableStyleId>{2A488322-F2BA-4B5B-9748-0D474271808F}</a:tableStyleId>
              </a:tblPr>
              <a:tblGrid>
                <a:gridCol w="2272453">
                  <a:extLst>
                    <a:ext uri="{9D8B030D-6E8A-4147-A177-3AD203B41FA5}">
                      <a16:colId xmlns:a16="http://schemas.microsoft.com/office/drawing/2014/main" val="394107533"/>
                    </a:ext>
                  </a:extLst>
                </a:gridCol>
                <a:gridCol w="2269277">
                  <a:extLst>
                    <a:ext uri="{9D8B030D-6E8A-4147-A177-3AD203B41FA5}">
                      <a16:colId xmlns:a16="http://schemas.microsoft.com/office/drawing/2014/main" val="2797673496"/>
                    </a:ext>
                  </a:extLst>
                </a:gridCol>
                <a:gridCol w="2269277">
                  <a:extLst>
                    <a:ext uri="{9D8B030D-6E8A-4147-A177-3AD203B41FA5}">
                      <a16:colId xmlns:a16="http://schemas.microsoft.com/office/drawing/2014/main" val="507065656"/>
                    </a:ext>
                  </a:extLst>
                </a:gridCol>
              </a:tblGrid>
              <a:tr h="141246">
                <a:tc>
                  <a:txBody>
                    <a:bodyPr/>
                    <a:lstStyle/>
                    <a:p>
                      <a:r>
                        <a:rPr lang="en-US" sz="1200" dirty="0"/>
                        <a:t>Borough </a:t>
                      </a:r>
                    </a:p>
                  </a:txBody>
                  <a:tcPr/>
                </a:tc>
                <a:tc>
                  <a:txBody>
                    <a:bodyPr/>
                    <a:lstStyle/>
                    <a:p>
                      <a:pPr algn="ctr"/>
                      <a:r>
                        <a:rPr lang="en-US" sz="1200" dirty="0"/>
                        <a:t>2023</a:t>
                      </a:r>
                    </a:p>
                  </a:txBody>
                  <a:tcPr anchor="ctr"/>
                </a:tc>
                <a:tc>
                  <a:txBody>
                    <a:bodyPr/>
                    <a:lstStyle/>
                    <a:p>
                      <a:pPr algn="ctr"/>
                      <a:r>
                        <a:rPr lang="en-US" sz="1200" dirty="0"/>
                        <a:t>2024</a:t>
                      </a:r>
                    </a:p>
                  </a:txBody>
                  <a:tcPr anchor="ctr"/>
                </a:tc>
                <a:extLst>
                  <a:ext uri="{0D108BD9-81ED-4DB2-BD59-A6C34878D82A}">
                    <a16:rowId xmlns:a16="http://schemas.microsoft.com/office/drawing/2014/main" val="3592150011"/>
                  </a:ext>
                </a:extLst>
              </a:tr>
              <a:tr h="320403">
                <a:tc>
                  <a:txBody>
                    <a:bodyPr/>
                    <a:lstStyle/>
                    <a:p>
                      <a:r>
                        <a:rPr lang="en-US" sz="1200" dirty="0"/>
                        <a:t>Bronx </a:t>
                      </a:r>
                    </a:p>
                  </a:txBody>
                  <a:tcPr/>
                </a:tc>
                <a:tc>
                  <a:txBody>
                    <a:bodyPr/>
                    <a:lstStyle/>
                    <a:p>
                      <a:pPr algn="ctr" fontAlgn="b"/>
                      <a:r>
                        <a:rPr lang="en-US" sz="1200" b="0" i="0" u="none" strike="noStrike" dirty="0">
                          <a:solidFill>
                            <a:srgbClr val="000000"/>
                          </a:solidFill>
                          <a:effectLst/>
                          <a:latin typeface="Calibri" panose="020F0502020204030204" pitchFamily="34" charset="0"/>
                        </a:rPr>
                        <a:t>25,209</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25,994</a:t>
                      </a:r>
                    </a:p>
                  </a:txBody>
                  <a:tcPr marL="9525" marR="9525" marT="9525" marB="0" anchor="ctr"/>
                </a:tc>
                <a:extLst>
                  <a:ext uri="{0D108BD9-81ED-4DB2-BD59-A6C34878D82A}">
                    <a16:rowId xmlns:a16="http://schemas.microsoft.com/office/drawing/2014/main" val="1034631040"/>
                  </a:ext>
                </a:extLst>
              </a:tr>
              <a:tr h="320403">
                <a:tc>
                  <a:txBody>
                    <a:bodyPr/>
                    <a:lstStyle/>
                    <a:p>
                      <a:r>
                        <a:rPr lang="en-US" sz="1200" dirty="0"/>
                        <a:t>Brooklyn </a:t>
                      </a:r>
                    </a:p>
                  </a:txBody>
                  <a:tcPr/>
                </a:tc>
                <a:tc>
                  <a:txBody>
                    <a:bodyPr/>
                    <a:lstStyle/>
                    <a:p>
                      <a:pPr algn="ctr" fontAlgn="b"/>
                      <a:r>
                        <a:rPr lang="en-US" sz="1200" b="0" i="0" u="none" strike="noStrike" dirty="0">
                          <a:solidFill>
                            <a:srgbClr val="000000"/>
                          </a:solidFill>
                          <a:effectLst/>
                          <a:latin typeface="Calibri" panose="020F0502020204030204" pitchFamily="34" charset="0"/>
                        </a:rPr>
                        <a:t>26,424</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26,441</a:t>
                      </a:r>
                    </a:p>
                  </a:txBody>
                  <a:tcPr marL="9525" marR="9525" marT="9525" marB="0" anchor="ctr"/>
                </a:tc>
                <a:extLst>
                  <a:ext uri="{0D108BD9-81ED-4DB2-BD59-A6C34878D82A}">
                    <a16:rowId xmlns:a16="http://schemas.microsoft.com/office/drawing/2014/main" val="974814840"/>
                  </a:ext>
                </a:extLst>
              </a:tr>
              <a:tr h="320403">
                <a:tc>
                  <a:txBody>
                    <a:bodyPr/>
                    <a:lstStyle/>
                    <a:p>
                      <a:r>
                        <a:rPr lang="en-US" sz="1200" dirty="0"/>
                        <a:t>Manhattan </a:t>
                      </a:r>
                    </a:p>
                  </a:txBody>
                  <a:tcPr/>
                </a:tc>
                <a:tc>
                  <a:txBody>
                    <a:bodyPr/>
                    <a:lstStyle/>
                    <a:p>
                      <a:pPr algn="ctr" fontAlgn="b"/>
                      <a:r>
                        <a:rPr lang="en-US" sz="1200" b="0" i="0" u="none" strike="noStrike" dirty="0">
                          <a:solidFill>
                            <a:srgbClr val="000000"/>
                          </a:solidFill>
                          <a:effectLst/>
                          <a:latin typeface="Calibri" panose="020F0502020204030204" pitchFamily="34" charset="0"/>
                        </a:rPr>
                        <a:t>13,024</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13,705</a:t>
                      </a:r>
                    </a:p>
                  </a:txBody>
                  <a:tcPr marL="9525" marR="9525" marT="9525" marB="0" anchor="ctr"/>
                </a:tc>
                <a:extLst>
                  <a:ext uri="{0D108BD9-81ED-4DB2-BD59-A6C34878D82A}">
                    <a16:rowId xmlns:a16="http://schemas.microsoft.com/office/drawing/2014/main" val="946901717"/>
                  </a:ext>
                </a:extLst>
              </a:tr>
              <a:tr h="320403">
                <a:tc>
                  <a:txBody>
                    <a:bodyPr/>
                    <a:lstStyle/>
                    <a:p>
                      <a:r>
                        <a:rPr lang="en-US" sz="1200" dirty="0"/>
                        <a:t>Queens </a:t>
                      </a:r>
                    </a:p>
                  </a:txBody>
                  <a:tcPr/>
                </a:tc>
                <a:tc>
                  <a:txBody>
                    <a:bodyPr/>
                    <a:lstStyle/>
                    <a:p>
                      <a:pPr algn="ctr" fontAlgn="b"/>
                      <a:r>
                        <a:rPr lang="en-US" sz="1200" b="0" i="0" u="none" strike="noStrike" dirty="0">
                          <a:solidFill>
                            <a:srgbClr val="000000"/>
                          </a:solidFill>
                          <a:effectLst/>
                          <a:latin typeface="Calibri" panose="020F0502020204030204" pitchFamily="34" charset="0"/>
                        </a:rPr>
                        <a:t>19,687</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21,257</a:t>
                      </a:r>
                    </a:p>
                  </a:txBody>
                  <a:tcPr marL="9525" marR="9525" marT="9525" marB="0" anchor="ctr"/>
                </a:tc>
                <a:extLst>
                  <a:ext uri="{0D108BD9-81ED-4DB2-BD59-A6C34878D82A}">
                    <a16:rowId xmlns:a16="http://schemas.microsoft.com/office/drawing/2014/main" val="3681666214"/>
                  </a:ext>
                </a:extLst>
              </a:tr>
              <a:tr h="320403">
                <a:tc>
                  <a:txBody>
                    <a:bodyPr/>
                    <a:lstStyle/>
                    <a:p>
                      <a:r>
                        <a:rPr lang="en-US" sz="1200" dirty="0"/>
                        <a:t>Staten Island </a:t>
                      </a:r>
                    </a:p>
                  </a:txBody>
                  <a:tcPr/>
                </a:tc>
                <a:tc>
                  <a:txBody>
                    <a:bodyPr/>
                    <a:lstStyle/>
                    <a:p>
                      <a:pPr algn="ctr" fontAlgn="b"/>
                      <a:r>
                        <a:rPr lang="en-US" sz="1200" b="0" i="0" u="none" strike="noStrike" dirty="0">
                          <a:solidFill>
                            <a:srgbClr val="000000"/>
                          </a:solidFill>
                          <a:effectLst/>
                          <a:latin typeface="Calibri" panose="020F0502020204030204" pitchFamily="34" charset="0"/>
                        </a:rPr>
                        <a:t>4,879</a:t>
                      </a:r>
                    </a:p>
                  </a:txBody>
                  <a:tcPr marL="9525" marR="9525" marT="9525" marB="0" anchor="ctr"/>
                </a:tc>
                <a:tc>
                  <a:txBody>
                    <a:bodyPr/>
                    <a:lstStyle/>
                    <a:p>
                      <a:pPr algn="ctr" fontAlgn="b"/>
                      <a:r>
                        <a:rPr lang="en-US" sz="1200" b="0" i="0" u="none" strike="noStrike" dirty="0">
                          <a:solidFill>
                            <a:srgbClr val="000000"/>
                          </a:solidFill>
                          <a:effectLst/>
                          <a:latin typeface="Calibri" panose="020F0502020204030204" pitchFamily="34" charset="0"/>
                        </a:rPr>
                        <a:t>5,487</a:t>
                      </a:r>
                    </a:p>
                  </a:txBody>
                  <a:tcPr marL="9525" marR="9525" marT="9525" marB="0" anchor="ctr"/>
                </a:tc>
                <a:extLst>
                  <a:ext uri="{0D108BD9-81ED-4DB2-BD59-A6C34878D82A}">
                    <a16:rowId xmlns:a16="http://schemas.microsoft.com/office/drawing/2014/main" val="1092538000"/>
                  </a:ext>
                </a:extLst>
              </a:tr>
              <a:tr h="320403">
                <a:tc>
                  <a:txBody>
                    <a:bodyPr/>
                    <a:lstStyle/>
                    <a:p>
                      <a:r>
                        <a:rPr lang="en-US" sz="1200" b="1" dirty="0"/>
                        <a:t>Total </a:t>
                      </a:r>
                    </a:p>
                  </a:txBody>
                  <a:tcPr/>
                </a:tc>
                <a:tc>
                  <a:txBody>
                    <a:bodyPr/>
                    <a:lstStyle/>
                    <a:p>
                      <a:pPr algn="ctr" fontAlgn="b"/>
                      <a:r>
                        <a:rPr lang="en-US" sz="1200" b="1" i="0" u="none" strike="noStrike" dirty="0">
                          <a:solidFill>
                            <a:srgbClr val="000000"/>
                          </a:solidFill>
                          <a:effectLst/>
                          <a:latin typeface="Calibri" panose="020F0502020204030204" pitchFamily="34" charset="0"/>
                        </a:rPr>
                        <a:t>89,223</a:t>
                      </a:r>
                    </a:p>
                  </a:txBody>
                  <a:tcPr marL="9525" marR="9525" marT="9525" marB="0" anchor="ctr"/>
                </a:tc>
                <a:tc>
                  <a:txBody>
                    <a:bodyPr/>
                    <a:lstStyle/>
                    <a:p>
                      <a:pPr algn="ctr" fontAlgn="b"/>
                      <a:r>
                        <a:rPr lang="en-US" sz="1200" b="1" i="0" u="none" strike="noStrike" dirty="0">
                          <a:solidFill>
                            <a:srgbClr val="000000"/>
                          </a:solidFill>
                          <a:effectLst/>
                          <a:latin typeface="Calibri" panose="020F0502020204030204" pitchFamily="34" charset="0"/>
                        </a:rPr>
                        <a:t>92,884</a:t>
                      </a:r>
                    </a:p>
                  </a:txBody>
                  <a:tcPr marL="9525" marR="9525" marT="9525" marB="0" anchor="ctr"/>
                </a:tc>
                <a:extLst>
                  <a:ext uri="{0D108BD9-81ED-4DB2-BD59-A6C34878D82A}">
                    <a16:rowId xmlns:a16="http://schemas.microsoft.com/office/drawing/2014/main" val="3782141873"/>
                  </a:ext>
                </a:extLst>
              </a:tr>
            </a:tbl>
          </a:graphicData>
        </a:graphic>
      </p:graphicFrame>
      <p:sp>
        <p:nvSpPr>
          <p:cNvPr id="20" name="object 5">
            <a:extLst>
              <a:ext uri="{FF2B5EF4-FFF2-40B4-BE49-F238E27FC236}">
                <a16:creationId xmlns:a16="http://schemas.microsoft.com/office/drawing/2014/main" id="{1F31E1F9-72BB-4203-B6F3-0EB637104B80}"/>
              </a:ext>
            </a:extLst>
          </p:cNvPr>
          <p:cNvSpPr txBox="1"/>
          <p:nvPr/>
        </p:nvSpPr>
        <p:spPr>
          <a:xfrm>
            <a:off x="261937" y="4315861"/>
            <a:ext cx="4264025" cy="212879"/>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4: Family Domestic Incident Reports   </a:t>
            </a:r>
            <a:endParaRPr sz="1300" dirty="0">
              <a:cs typeface="Gill Sans MT"/>
            </a:endParaRPr>
          </a:p>
        </p:txBody>
      </p:sp>
      <p:sp>
        <p:nvSpPr>
          <p:cNvPr id="21" name="object 5">
            <a:extLst>
              <a:ext uri="{FF2B5EF4-FFF2-40B4-BE49-F238E27FC236}">
                <a16:creationId xmlns:a16="http://schemas.microsoft.com/office/drawing/2014/main" id="{3DA78BA7-B949-4138-AFF2-025E362F3BD2}"/>
              </a:ext>
            </a:extLst>
          </p:cNvPr>
          <p:cNvSpPr txBox="1"/>
          <p:nvPr/>
        </p:nvSpPr>
        <p:spPr>
          <a:xfrm>
            <a:off x="332528" y="7098760"/>
            <a:ext cx="4264025" cy="212879"/>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Chart 1: New York City 24-Hour HOPE Hotline</a:t>
            </a:r>
            <a:r>
              <a:rPr lang="en-US" sz="1300" b="1" i="1" spc="10" baseline="30000" dirty="0">
                <a:cs typeface="Gill Sans MT"/>
              </a:rPr>
              <a:t>1</a:t>
            </a:r>
            <a:r>
              <a:rPr lang="en-US" sz="1300" b="1" i="1" spc="10" dirty="0">
                <a:cs typeface="Gill Sans MT"/>
              </a:rPr>
              <a:t> </a:t>
            </a:r>
            <a:endParaRPr sz="1300" dirty="0">
              <a:cs typeface="Gill Sans MT"/>
            </a:endParaRPr>
          </a:p>
        </p:txBody>
      </p:sp>
      <p:graphicFrame>
        <p:nvGraphicFramePr>
          <p:cNvPr id="22" name="Chart 21">
            <a:extLst>
              <a:ext uri="{FF2B5EF4-FFF2-40B4-BE49-F238E27FC236}">
                <a16:creationId xmlns:a16="http://schemas.microsoft.com/office/drawing/2014/main" id="{BA6070A2-4147-48CD-899D-956B617F6508}"/>
              </a:ext>
            </a:extLst>
          </p:cNvPr>
          <p:cNvGraphicFramePr/>
          <p:nvPr>
            <p:extLst>
              <p:ext uri="{D42A27DB-BD31-4B8C-83A1-F6EECF244321}">
                <p14:modId xmlns:p14="http://schemas.microsoft.com/office/powerpoint/2010/main" val="218428069"/>
              </p:ext>
            </p:extLst>
          </p:nvPr>
        </p:nvGraphicFramePr>
        <p:xfrm>
          <a:off x="342900" y="7702550"/>
          <a:ext cx="6753858" cy="2627926"/>
        </p:xfrm>
        <a:graphic>
          <a:graphicData uri="http://schemas.openxmlformats.org/drawingml/2006/chart">
            <c:chart xmlns:c="http://schemas.openxmlformats.org/drawingml/2006/chart" xmlns:r="http://schemas.openxmlformats.org/officeDocument/2006/relationships" r:id="rId3"/>
          </a:graphicData>
        </a:graphic>
      </p:graphicFrame>
      <p:sp>
        <p:nvSpPr>
          <p:cNvPr id="24" name="Slide Number Placeholder 23">
            <a:extLst>
              <a:ext uri="{FF2B5EF4-FFF2-40B4-BE49-F238E27FC236}">
                <a16:creationId xmlns:a16="http://schemas.microsoft.com/office/drawing/2014/main" id="{66D2262B-3A0B-4681-86E4-8C23DAD57FC9}"/>
              </a:ext>
            </a:extLst>
          </p:cNvPr>
          <p:cNvSpPr>
            <a:spLocks noGrp="1"/>
          </p:cNvSpPr>
          <p:nvPr>
            <p:ph type="sldNum" sz="quarter" idx="7"/>
          </p:nvPr>
        </p:nvSpPr>
        <p:spPr/>
        <p:txBody>
          <a:bodyPr/>
          <a:lstStyle/>
          <a:p>
            <a:fld id="{B6F15528-21DE-4FAA-801E-634DDDAF4B2B}" type="slidenum">
              <a:rPr lang="en-US" smtClean="0"/>
              <a:t>2</a:t>
            </a:fld>
            <a:endParaRPr lang="en-US" dirty="0"/>
          </a:p>
        </p:txBody>
      </p:sp>
      <p:pic>
        <p:nvPicPr>
          <p:cNvPr id="2" name="Picture 1" descr="Graphical user interface&#10;&#10;AI-generated content may be incorrect.">
            <a:extLst>
              <a:ext uri="{FF2B5EF4-FFF2-40B4-BE49-F238E27FC236}">
                <a16:creationId xmlns:a16="http://schemas.microsoft.com/office/drawing/2014/main" id="{DBDF5D7F-E70C-0670-CC4A-28B33AAAA87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276224" y="318054"/>
            <a:ext cx="2894965" cy="6858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object 7"/>
          <p:cNvSpPr/>
          <p:nvPr/>
        </p:nvSpPr>
        <p:spPr>
          <a:xfrm>
            <a:off x="238124" y="882330"/>
            <a:ext cx="6858634" cy="1270"/>
          </a:xfrm>
          <a:custGeom>
            <a:avLst/>
            <a:gdLst/>
            <a:ahLst/>
            <a:cxnLst/>
            <a:rect l="l" t="t" r="r" b="b"/>
            <a:pathLst>
              <a:path w="6858634" h="1269">
                <a:moveTo>
                  <a:pt x="0" y="0"/>
                </a:moveTo>
                <a:lnTo>
                  <a:pt x="6858131" y="1040"/>
                </a:lnTo>
              </a:path>
            </a:pathLst>
          </a:custGeom>
          <a:ln w="12756">
            <a:solidFill>
              <a:srgbClr val="000000"/>
            </a:solidFill>
          </a:ln>
        </p:spPr>
        <p:txBody>
          <a:bodyPr wrap="square" lIns="0" tIns="0" rIns="0" bIns="0" rtlCol="0"/>
          <a:lstStyle/>
          <a:p>
            <a:endParaRPr dirty="0"/>
          </a:p>
        </p:txBody>
      </p:sp>
      <p:sp>
        <p:nvSpPr>
          <p:cNvPr id="8" name="object 8"/>
          <p:cNvSpPr txBox="1"/>
          <p:nvPr/>
        </p:nvSpPr>
        <p:spPr>
          <a:xfrm>
            <a:off x="668353" y="435960"/>
            <a:ext cx="6540484" cy="559127"/>
          </a:xfrm>
          <a:prstGeom prst="rect">
            <a:avLst/>
          </a:prstGeom>
        </p:spPr>
        <p:txBody>
          <a:bodyPr vert="horz" wrap="square" lIns="0" tIns="53340" rIns="0" bIns="0" rtlCol="0">
            <a:spAutoFit/>
          </a:bodyPr>
          <a:lstStyle/>
          <a:p>
            <a:pPr marL="3053080" marR="5080" indent="-387985">
              <a:lnSpc>
                <a:spcPts val="1600"/>
              </a:lnSpc>
              <a:spcBef>
                <a:spcPts val="420"/>
              </a:spcBef>
            </a:pPr>
            <a:r>
              <a:rPr lang="en-US" b="1" spc="-25" dirty="0">
                <a:solidFill>
                  <a:srgbClr val="FC6A37"/>
                </a:solidFill>
                <a:latin typeface="Arial" panose="020B0604020202020204" pitchFamily="34" charset="0"/>
                <a:cs typeface="Arial" panose="020B0604020202020204" pitchFamily="34" charset="0"/>
              </a:rPr>
              <a:t>ENDGBV </a:t>
            </a:r>
            <a:r>
              <a:rPr b="1" spc="-25" dirty="0">
                <a:solidFill>
                  <a:srgbClr val="FC6A37"/>
                </a:solidFill>
                <a:latin typeface="Arial" panose="020B0604020202020204" pitchFamily="34" charset="0"/>
                <a:cs typeface="Arial" panose="020B0604020202020204" pitchFamily="34" charset="0"/>
              </a:rPr>
              <a:t>202</a:t>
            </a:r>
            <a:r>
              <a:rPr lang="en-US" b="1" spc="-25" dirty="0">
                <a:solidFill>
                  <a:srgbClr val="FC6A37"/>
                </a:solidFill>
                <a:latin typeface="Arial" panose="020B0604020202020204" pitchFamily="34" charset="0"/>
                <a:cs typeface="Arial" panose="020B0604020202020204" pitchFamily="34" charset="0"/>
              </a:rPr>
              <a:t>4</a:t>
            </a:r>
            <a:r>
              <a:rPr b="1" spc="-75" dirty="0">
                <a:solidFill>
                  <a:srgbClr val="FC6A37"/>
                </a:solidFill>
                <a:latin typeface="Arial" panose="020B0604020202020204" pitchFamily="34" charset="0"/>
                <a:cs typeface="Arial" panose="020B0604020202020204" pitchFamily="34" charset="0"/>
              </a:rPr>
              <a:t> </a:t>
            </a:r>
            <a:r>
              <a:rPr lang="en-US" b="1" spc="-75" dirty="0">
                <a:solidFill>
                  <a:srgbClr val="FC6A37"/>
                </a:solidFill>
                <a:latin typeface="Arial" panose="020B0604020202020204" pitchFamily="34" charset="0"/>
                <a:cs typeface="Arial" panose="020B0604020202020204" pitchFamily="34" charset="0"/>
              </a:rPr>
              <a:t>Fact Sheet </a:t>
            </a:r>
            <a:endParaRPr dirty="0">
              <a:latin typeface="Arial" panose="020B0604020202020204" pitchFamily="34" charset="0"/>
              <a:cs typeface="Arial" panose="020B0604020202020204" pitchFamily="34" charset="0"/>
            </a:endParaRPr>
          </a:p>
          <a:p>
            <a:pPr>
              <a:lnSpc>
                <a:spcPct val="100000"/>
              </a:lnSpc>
              <a:spcBef>
                <a:spcPts val="35"/>
              </a:spcBef>
            </a:pPr>
            <a:endParaRPr sz="1950" dirty="0">
              <a:latin typeface="Arial"/>
              <a:cs typeface="Arial"/>
            </a:endParaRPr>
          </a:p>
        </p:txBody>
      </p:sp>
      <p:graphicFrame>
        <p:nvGraphicFramePr>
          <p:cNvPr id="51" name="Table 51">
            <a:extLst>
              <a:ext uri="{FF2B5EF4-FFF2-40B4-BE49-F238E27FC236}">
                <a16:creationId xmlns:a16="http://schemas.microsoft.com/office/drawing/2014/main" id="{E05E2D64-1D46-4BD9-937B-06A8CCE4BB85}"/>
              </a:ext>
            </a:extLst>
          </p:cNvPr>
          <p:cNvGraphicFramePr>
            <a:graphicFrameLocks noGrp="1"/>
          </p:cNvGraphicFramePr>
          <p:nvPr>
            <p:extLst>
              <p:ext uri="{D42A27DB-BD31-4B8C-83A1-F6EECF244321}">
                <p14:modId xmlns:p14="http://schemas.microsoft.com/office/powerpoint/2010/main" val="297996668"/>
              </p:ext>
            </p:extLst>
          </p:nvPr>
        </p:nvGraphicFramePr>
        <p:xfrm>
          <a:off x="226270" y="8058150"/>
          <a:ext cx="6833235" cy="2225040"/>
        </p:xfrm>
        <a:graphic>
          <a:graphicData uri="http://schemas.openxmlformats.org/drawingml/2006/table">
            <a:tbl>
              <a:tblPr firstRow="1" bandRow="1">
                <a:tableStyleId>{2A488322-F2BA-4B5B-9748-0D474271808F}</a:tableStyleId>
              </a:tblPr>
              <a:tblGrid>
                <a:gridCol w="2277745">
                  <a:extLst>
                    <a:ext uri="{9D8B030D-6E8A-4147-A177-3AD203B41FA5}">
                      <a16:colId xmlns:a16="http://schemas.microsoft.com/office/drawing/2014/main" val="2161334448"/>
                    </a:ext>
                  </a:extLst>
                </a:gridCol>
                <a:gridCol w="2277745">
                  <a:extLst>
                    <a:ext uri="{9D8B030D-6E8A-4147-A177-3AD203B41FA5}">
                      <a16:colId xmlns:a16="http://schemas.microsoft.com/office/drawing/2014/main" val="14586391"/>
                    </a:ext>
                  </a:extLst>
                </a:gridCol>
                <a:gridCol w="2277745">
                  <a:extLst>
                    <a:ext uri="{9D8B030D-6E8A-4147-A177-3AD203B41FA5}">
                      <a16:colId xmlns:a16="http://schemas.microsoft.com/office/drawing/2014/main" val="3977002651"/>
                    </a:ext>
                  </a:extLst>
                </a:gridCol>
              </a:tblGrid>
              <a:tr h="370840">
                <a:tc>
                  <a:txBody>
                    <a:bodyPr/>
                    <a:lstStyle/>
                    <a:p>
                      <a:pPr algn="l"/>
                      <a:r>
                        <a:rPr lang="en-US" sz="1200" dirty="0"/>
                        <a:t>Participant Type</a:t>
                      </a:r>
                    </a:p>
                  </a:txBody>
                  <a:tcPr anchor="ctr"/>
                </a:tc>
                <a:tc>
                  <a:txBody>
                    <a:bodyPr/>
                    <a:lstStyle/>
                    <a:p>
                      <a:pPr algn="ctr"/>
                      <a:r>
                        <a:rPr lang="en-US" sz="1200" dirty="0"/>
                        <a:t>Number of Trainings</a:t>
                      </a:r>
                    </a:p>
                  </a:txBody>
                  <a:tcPr anchor="ctr"/>
                </a:tc>
                <a:tc>
                  <a:txBody>
                    <a:bodyPr/>
                    <a:lstStyle/>
                    <a:p>
                      <a:pPr algn="ctr"/>
                      <a:r>
                        <a:rPr lang="en-US" sz="1200" dirty="0"/>
                        <a:t>Number of Attendees </a:t>
                      </a:r>
                    </a:p>
                  </a:txBody>
                  <a:tcPr anchor="ctr"/>
                </a:tc>
                <a:extLst>
                  <a:ext uri="{0D108BD9-81ED-4DB2-BD59-A6C34878D82A}">
                    <a16:rowId xmlns:a16="http://schemas.microsoft.com/office/drawing/2014/main" val="1980122085"/>
                  </a:ext>
                </a:extLst>
              </a:tr>
              <a:tr h="370840">
                <a:tc>
                  <a:txBody>
                    <a:bodyPr/>
                    <a:lstStyle/>
                    <a:p>
                      <a:r>
                        <a:rPr lang="en-US" sz="1200" dirty="0"/>
                        <a:t>City Agency Staff</a:t>
                      </a:r>
                    </a:p>
                  </a:txBody>
                  <a:tcPr anchor="ctr"/>
                </a:tc>
                <a:tc>
                  <a:txBody>
                    <a:bodyPr/>
                    <a:lstStyle/>
                    <a:p>
                      <a:pPr algn="ctr"/>
                      <a:r>
                        <a:rPr lang="en-US" sz="1200" dirty="0"/>
                        <a:t>39</a:t>
                      </a:r>
                    </a:p>
                  </a:txBody>
                  <a:tcPr anchor="ctr"/>
                </a:tc>
                <a:tc>
                  <a:txBody>
                    <a:bodyPr/>
                    <a:lstStyle/>
                    <a:p>
                      <a:pPr algn="ctr"/>
                      <a:r>
                        <a:rPr lang="en-US" sz="1200" dirty="0"/>
                        <a:t>1,311</a:t>
                      </a:r>
                    </a:p>
                  </a:txBody>
                  <a:tcPr anchor="ctr"/>
                </a:tc>
                <a:extLst>
                  <a:ext uri="{0D108BD9-81ED-4DB2-BD59-A6C34878D82A}">
                    <a16:rowId xmlns:a16="http://schemas.microsoft.com/office/drawing/2014/main" val="169380929"/>
                  </a:ext>
                </a:extLst>
              </a:tr>
              <a:tr h="370840">
                <a:tc>
                  <a:txBody>
                    <a:bodyPr/>
                    <a:lstStyle/>
                    <a:p>
                      <a:r>
                        <a:rPr lang="en-US" sz="1200" dirty="0"/>
                        <a:t>Non-Profit Staff</a:t>
                      </a:r>
                    </a:p>
                  </a:txBody>
                  <a:tcPr anchor="ctr"/>
                </a:tc>
                <a:tc>
                  <a:txBody>
                    <a:bodyPr/>
                    <a:lstStyle/>
                    <a:p>
                      <a:pPr algn="ctr"/>
                      <a:r>
                        <a:rPr lang="en-US" sz="1200" dirty="0"/>
                        <a:t>38</a:t>
                      </a:r>
                    </a:p>
                  </a:txBody>
                  <a:tcPr anchor="ctr"/>
                </a:tc>
                <a:tc>
                  <a:txBody>
                    <a:bodyPr/>
                    <a:lstStyle/>
                    <a:p>
                      <a:pPr algn="ctr"/>
                      <a:r>
                        <a:rPr lang="en-US" sz="1200" dirty="0"/>
                        <a:t>818</a:t>
                      </a:r>
                    </a:p>
                  </a:txBody>
                  <a:tcPr anchor="ctr"/>
                </a:tc>
                <a:extLst>
                  <a:ext uri="{0D108BD9-81ED-4DB2-BD59-A6C34878D82A}">
                    <a16:rowId xmlns:a16="http://schemas.microsoft.com/office/drawing/2014/main" val="1610284438"/>
                  </a:ext>
                </a:extLst>
              </a:tr>
              <a:tr h="370840">
                <a:tc>
                  <a:txBody>
                    <a:bodyPr/>
                    <a:lstStyle/>
                    <a:p>
                      <a:r>
                        <a:rPr lang="en-US" sz="1200" dirty="0"/>
                        <a:t>General Audience Training </a:t>
                      </a:r>
                    </a:p>
                  </a:txBody>
                  <a:tcPr anchor="ctr"/>
                </a:tc>
                <a:tc>
                  <a:txBody>
                    <a:bodyPr/>
                    <a:lstStyle/>
                    <a:p>
                      <a:pPr algn="ctr"/>
                      <a:r>
                        <a:rPr lang="en-US" sz="1200" dirty="0"/>
                        <a:t>24</a:t>
                      </a:r>
                    </a:p>
                  </a:txBody>
                  <a:tcPr anchor="ctr"/>
                </a:tc>
                <a:tc>
                  <a:txBody>
                    <a:bodyPr/>
                    <a:lstStyle/>
                    <a:p>
                      <a:pPr algn="ctr"/>
                      <a:r>
                        <a:rPr lang="en-US" sz="1200" dirty="0"/>
                        <a:t>2,535</a:t>
                      </a:r>
                    </a:p>
                  </a:txBody>
                  <a:tcPr anchor="ctr"/>
                </a:tc>
                <a:extLst>
                  <a:ext uri="{0D108BD9-81ED-4DB2-BD59-A6C34878D82A}">
                    <a16:rowId xmlns:a16="http://schemas.microsoft.com/office/drawing/2014/main" val="544764903"/>
                  </a:ext>
                </a:extLst>
              </a:tr>
              <a:tr h="370840">
                <a:tc>
                  <a:txBody>
                    <a:bodyPr/>
                    <a:lstStyle/>
                    <a:p>
                      <a:r>
                        <a:rPr lang="en-US" sz="1200" dirty="0"/>
                        <a:t>Other </a:t>
                      </a:r>
                    </a:p>
                  </a:txBody>
                  <a:tcPr anchor="ctr"/>
                </a:tc>
                <a:tc>
                  <a:txBody>
                    <a:bodyPr/>
                    <a:lstStyle/>
                    <a:p>
                      <a:pPr algn="ctr"/>
                      <a:r>
                        <a:rPr lang="en-US" sz="1200" dirty="0"/>
                        <a:t>0</a:t>
                      </a:r>
                    </a:p>
                  </a:txBody>
                  <a:tcPr anchor="ctr"/>
                </a:tc>
                <a:tc>
                  <a:txBody>
                    <a:bodyPr/>
                    <a:lstStyle/>
                    <a:p>
                      <a:pPr algn="ctr"/>
                      <a:r>
                        <a:rPr lang="en-US" sz="1200" dirty="0"/>
                        <a:t>0</a:t>
                      </a:r>
                    </a:p>
                  </a:txBody>
                  <a:tcPr anchor="ctr"/>
                </a:tc>
                <a:extLst>
                  <a:ext uri="{0D108BD9-81ED-4DB2-BD59-A6C34878D82A}">
                    <a16:rowId xmlns:a16="http://schemas.microsoft.com/office/drawing/2014/main" val="613986345"/>
                  </a:ext>
                </a:extLst>
              </a:tr>
              <a:tr h="370840">
                <a:tc>
                  <a:txBody>
                    <a:bodyPr/>
                    <a:lstStyle/>
                    <a:p>
                      <a:r>
                        <a:rPr lang="en-US" sz="1200" dirty="0"/>
                        <a:t>Total  </a:t>
                      </a:r>
                    </a:p>
                  </a:txBody>
                  <a:tcPr anchor="ctr"/>
                </a:tc>
                <a:tc>
                  <a:txBody>
                    <a:bodyPr/>
                    <a:lstStyle/>
                    <a:p>
                      <a:pPr algn="ctr"/>
                      <a:r>
                        <a:rPr lang="en-US" sz="1200" dirty="0"/>
                        <a:t>101</a:t>
                      </a:r>
                    </a:p>
                  </a:txBody>
                  <a:tcPr anchor="ctr"/>
                </a:tc>
                <a:tc>
                  <a:txBody>
                    <a:bodyPr/>
                    <a:lstStyle/>
                    <a:p>
                      <a:pPr algn="ctr"/>
                      <a:r>
                        <a:rPr lang="en-US" sz="1200" dirty="0"/>
                        <a:t>4,664</a:t>
                      </a:r>
                    </a:p>
                  </a:txBody>
                  <a:tcPr anchor="ctr"/>
                </a:tc>
                <a:extLst>
                  <a:ext uri="{0D108BD9-81ED-4DB2-BD59-A6C34878D82A}">
                    <a16:rowId xmlns:a16="http://schemas.microsoft.com/office/drawing/2014/main" val="2657766351"/>
                  </a:ext>
                </a:extLst>
              </a:tr>
            </a:tbl>
          </a:graphicData>
        </a:graphic>
      </p:graphicFrame>
      <p:sp>
        <p:nvSpPr>
          <p:cNvPr id="56" name="TextBox 55">
            <a:extLst>
              <a:ext uri="{FF2B5EF4-FFF2-40B4-BE49-F238E27FC236}">
                <a16:creationId xmlns:a16="http://schemas.microsoft.com/office/drawing/2014/main" id="{D1D7729F-33FB-4CA2-8C37-34ADACE9FF2F}"/>
              </a:ext>
            </a:extLst>
          </p:cNvPr>
          <p:cNvSpPr txBox="1"/>
          <p:nvPr/>
        </p:nvSpPr>
        <p:spPr>
          <a:xfrm>
            <a:off x="314325" y="7007958"/>
            <a:ext cx="6792675" cy="338554"/>
          </a:xfrm>
          <a:prstGeom prst="rect">
            <a:avLst/>
          </a:prstGeom>
          <a:noFill/>
        </p:spPr>
        <p:txBody>
          <a:bodyPr wrap="square" rtlCol="0">
            <a:spAutoFit/>
          </a:bodyPr>
          <a:lstStyle/>
          <a:p>
            <a:pPr algn="ctr"/>
            <a:r>
              <a:rPr lang="en-US" sz="1600" b="1" dirty="0">
                <a:solidFill>
                  <a:schemeClr val="accent6">
                    <a:lumMod val="75000"/>
                  </a:schemeClr>
                </a:solidFill>
              </a:rPr>
              <a:t>Training Institute </a:t>
            </a:r>
          </a:p>
        </p:txBody>
      </p:sp>
      <p:sp>
        <p:nvSpPr>
          <p:cNvPr id="57" name="TextBox 56">
            <a:extLst>
              <a:ext uri="{FF2B5EF4-FFF2-40B4-BE49-F238E27FC236}">
                <a16:creationId xmlns:a16="http://schemas.microsoft.com/office/drawing/2014/main" id="{35C8B742-61EA-44BA-B762-1F7CA7602C30}"/>
              </a:ext>
            </a:extLst>
          </p:cNvPr>
          <p:cNvSpPr txBox="1"/>
          <p:nvPr/>
        </p:nvSpPr>
        <p:spPr>
          <a:xfrm>
            <a:off x="203279" y="7303309"/>
            <a:ext cx="2209800" cy="292388"/>
          </a:xfrm>
          <a:prstGeom prst="rect">
            <a:avLst/>
          </a:prstGeom>
          <a:noFill/>
        </p:spPr>
        <p:txBody>
          <a:bodyPr wrap="square" rtlCol="0">
            <a:spAutoFit/>
          </a:bodyPr>
          <a:lstStyle/>
          <a:p>
            <a:r>
              <a:rPr lang="en-US" sz="1300" b="1" i="1" dirty="0"/>
              <a:t>Training Institute </a:t>
            </a:r>
          </a:p>
        </p:txBody>
      </p:sp>
      <p:sp>
        <p:nvSpPr>
          <p:cNvPr id="14" name="object 5">
            <a:extLst>
              <a:ext uri="{FF2B5EF4-FFF2-40B4-BE49-F238E27FC236}">
                <a16:creationId xmlns:a16="http://schemas.microsoft.com/office/drawing/2014/main" id="{2CE07D43-F0EC-4376-BC07-5D65DD00B854}"/>
              </a:ext>
            </a:extLst>
          </p:cNvPr>
          <p:cNvSpPr txBox="1"/>
          <p:nvPr/>
        </p:nvSpPr>
        <p:spPr>
          <a:xfrm>
            <a:off x="294428" y="1178983"/>
            <a:ext cx="6746026" cy="259045"/>
          </a:xfrm>
          <a:prstGeom prst="rect">
            <a:avLst/>
          </a:prstGeom>
        </p:spPr>
        <p:txBody>
          <a:bodyPr vert="horz" wrap="square" lIns="0" tIns="12700" rIns="0" bIns="0" rtlCol="0">
            <a:spAutoFit/>
          </a:bodyPr>
          <a:lstStyle/>
          <a:p>
            <a:pPr marL="12700">
              <a:lnSpc>
                <a:spcPct val="100000"/>
              </a:lnSpc>
              <a:spcBef>
                <a:spcPts val="100"/>
              </a:spcBef>
            </a:pPr>
            <a:r>
              <a:rPr lang="en-US" sz="1600" b="1" i="1" spc="10" dirty="0">
                <a:solidFill>
                  <a:srgbClr val="FC6A37"/>
                </a:solidFill>
                <a:cs typeface="Gill Sans MT"/>
              </a:rPr>
              <a:t>New York City Family Justice Centers</a:t>
            </a:r>
            <a:r>
              <a:rPr lang="en-US" sz="1600" b="1" i="1" spc="10" baseline="30000" dirty="0">
                <a:solidFill>
                  <a:srgbClr val="FC6A37"/>
                </a:solidFill>
                <a:cs typeface="Gill Sans MT"/>
              </a:rPr>
              <a:t>2 </a:t>
            </a:r>
            <a:r>
              <a:rPr lang="en-US" sz="1600" b="1" i="1" spc="10" dirty="0">
                <a:solidFill>
                  <a:srgbClr val="FC6A37"/>
                </a:solidFill>
                <a:cs typeface="Gill Sans MT"/>
              </a:rPr>
              <a:t> </a:t>
            </a:r>
            <a:endParaRPr sz="1600" dirty="0">
              <a:solidFill>
                <a:srgbClr val="FC6A37"/>
              </a:solidFill>
              <a:cs typeface="Gill Sans MT"/>
            </a:endParaRPr>
          </a:p>
        </p:txBody>
      </p:sp>
      <p:graphicFrame>
        <p:nvGraphicFramePr>
          <p:cNvPr id="13" name="Chart 12">
            <a:extLst>
              <a:ext uri="{FF2B5EF4-FFF2-40B4-BE49-F238E27FC236}">
                <a16:creationId xmlns:a16="http://schemas.microsoft.com/office/drawing/2014/main" id="{0C155F6D-30C6-431A-8943-0F777CFFAE42}"/>
              </a:ext>
            </a:extLst>
          </p:cNvPr>
          <p:cNvGraphicFramePr/>
          <p:nvPr>
            <p:extLst>
              <p:ext uri="{D42A27DB-BD31-4B8C-83A1-F6EECF244321}">
                <p14:modId xmlns:p14="http://schemas.microsoft.com/office/powerpoint/2010/main" val="271713290"/>
              </p:ext>
            </p:extLst>
          </p:nvPr>
        </p:nvGraphicFramePr>
        <p:xfrm>
          <a:off x="504282" y="4159785"/>
          <a:ext cx="6326317" cy="2834640"/>
        </p:xfrm>
        <a:graphic>
          <a:graphicData uri="http://schemas.openxmlformats.org/drawingml/2006/chart">
            <c:chart xmlns:c="http://schemas.openxmlformats.org/drawingml/2006/chart" xmlns:r="http://schemas.openxmlformats.org/officeDocument/2006/relationships" r:id="rId2"/>
          </a:graphicData>
        </a:graphic>
      </p:graphicFrame>
      <p:sp>
        <p:nvSpPr>
          <p:cNvPr id="21" name="object 5">
            <a:extLst>
              <a:ext uri="{FF2B5EF4-FFF2-40B4-BE49-F238E27FC236}">
                <a16:creationId xmlns:a16="http://schemas.microsoft.com/office/drawing/2014/main" id="{86C298C0-1481-400C-B707-5CCC6EF28FB4}"/>
              </a:ext>
            </a:extLst>
          </p:cNvPr>
          <p:cNvSpPr txBox="1"/>
          <p:nvPr/>
        </p:nvSpPr>
        <p:spPr>
          <a:xfrm>
            <a:off x="266699" y="7718577"/>
            <a:ext cx="4264025" cy="212879"/>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5: Number of Training Conducted  </a:t>
            </a:r>
            <a:endParaRPr sz="1300" dirty="0">
              <a:cs typeface="Gill Sans MT"/>
            </a:endParaRPr>
          </a:p>
        </p:txBody>
      </p:sp>
      <p:sp>
        <p:nvSpPr>
          <p:cNvPr id="15" name="Slide Number Placeholder 14">
            <a:extLst>
              <a:ext uri="{FF2B5EF4-FFF2-40B4-BE49-F238E27FC236}">
                <a16:creationId xmlns:a16="http://schemas.microsoft.com/office/drawing/2014/main" id="{36B07572-C67B-440F-A302-1C268CF0372A}"/>
              </a:ext>
            </a:extLst>
          </p:cNvPr>
          <p:cNvSpPr>
            <a:spLocks noGrp="1"/>
          </p:cNvSpPr>
          <p:nvPr>
            <p:ph type="sldNum" sz="quarter" idx="7"/>
          </p:nvPr>
        </p:nvSpPr>
        <p:spPr/>
        <p:txBody>
          <a:bodyPr/>
          <a:lstStyle/>
          <a:p>
            <a:fld id="{B6F15528-21DE-4FAA-801E-634DDDAF4B2B}" type="slidenum">
              <a:rPr lang="en-US" smtClean="0"/>
              <a:t>3</a:t>
            </a:fld>
            <a:endParaRPr lang="en-US" dirty="0"/>
          </a:p>
        </p:txBody>
      </p:sp>
      <p:graphicFrame>
        <p:nvGraphicFramePr>
          <p:cNvPr id="2" name="Chart 1">
            <a:extLst>
              <a:ext uri="{FF2B5EF4-FFF2-40B4-BE49-F238E27FC236}">
                <a16:creationId xmlns:a16="http://schemas.microsoft.com/office/drawing/2014/main" id="{1C6CD718-7029-2554-30FD-6EC366DD5337}"/>
              </a:ext>
            </a:extLst>
          </p:cNvPr>
          <p:cNvGraphicFramePr/>
          <p:nvPr>
            <p:extLst>
              <p:ext uri="{D42A27DB-BD31-4B8C-83A1-F6EECF244321}">
                <p14:modId xmlns:p14="http://schemas.microsoft.com/office/powerpoint/2010/main" val="1394298153"/>
              </p:ext>
            </p:extLst>
          </p:nvPr>
        </p:nvGraphicFramePr>
        <p:xfrm>
          <a:off x="550971" y="1472953"/>
          <a:ext cx="6326317" cy="2834640"/>
        </p:xfrm>
        <a:graphic>
          <a:graphicData uri="http://schemas.openxmlformats.org/drawingml/2006/chart">
            <c:chart xmlns:c="http://schemas.openxmlformats.org/drawingml/2006/chart" xmlns:r="http://schemas.openxmlformats.org/officeDocument/2006/relationships" r:id="rId3"/>
          </a:graphicData>
        </a:graphic>
      </p:graphicFrame>
      <p:pic>
        <p:nvPicPr>
          <p:cNvPr id="3" name="Picture 2" descr="Graphical user interface&#10;&#10;AI-generated content may be incorrect.">
            <a:extLst>
              <a:ext uri="{FF2B5EF4-FFF2-40B4-BE49-F238E27FC236}">
                <a16:creationId xmlns:a16="http://schemas.microsoft.com/office/drawing/2014/main" id="{FCCDF734-9007-C6E5-BFE5-BCF95FA7D9A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203279" y="258221"/>
            <a:ext cx="2894965" cy="6858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object 5"/>
          <p:cNvSpPr txBox="1"/>
          <p:nvPr/>
        </p:nvSpPr>
        <p:spPr>
          <a:xfrm>
            <a:off x="423494" y="1082410"/>
            <a:ext cx="6517691" cy="366767"/>
          </a:xfrm>
          <a:prstGeom prst="rect">
            <a:avLst/>
          </a:prstGeom>
        </p:spPr>
        <p:txBody>
          <a:bodyPr vert="horz" wrap="square" lIns="0" tIns="119380" rIns="0" bIns="0" rtlCol="0">
            <a:spAutoFit/>
          </a:bodyPr>
          <a:lstStyle/>
          <a:p>
            <a:pPr marL="435609" algn="ctr">
              <a:lnSpc>
                <a:spcPct val="100000"/>
              </a:lnSpc>
              <a:spcBef>
                <a:spcPts val="940"/>
              </a:spcBef>
            </a:pPr>
            <a:r>
              <a:rPr lang="en-US" sz="1600" b="1" spc="-100" dirty="0">
                <a:solidFill>
                  <a:srgbClr val="FC6A37"/>
                </a:solidFill>
                <a:cs typeface="Gill Sans MT"/>
              </a:rPr>
              <a:t>Community Engagement</a:t>
            </a:r>
            <a:endParaRPr sz="1600" dirty="0">
              <a:cs typeface="Gill Sans MT"/>
            </a:endParaRPr>
          </a:p>
        </p:txBody>
      </p:sp>
      <p:sp>
        <p:nvSpPr>
          <p:cNvPr id="9" name="object 9"/>
          <p:cNvSpPr/>
          <p:nvPr/>
        </p:nvSpPr>
        <p:spPr>
          <a:xfrm>
            <a:off x="225771" y="1011439"/>
            <a:ext cx="6858634" cy="1270"/>
          </a:xfrm>
          <a:custGeom>
            <a:avLst/>
            <a:gdLst/>
            <a:ahLst/>
            <a:cxnLst/>
            <a:rect l="l" t="t" r="r" b="b"/>
            <a:pathLst>
              <a:path w="6858634" h="1269">
                <a:moveTo>
                  <a:pt x="0" y="0"/>
                </a:moveTo>
                <a:lnTo>
                  <a:pt x="6858131" y="1040"/>
                </a:lnTo>
              </a:path>
            </a:pathLst>
          </a:custGeom>
          <a:ln w="12756">
            <a:solidFill>
              <a:srgbClr val="000000"/>
            </a:solidFill>
          </a:ln>
        </p:spPr>
        <p:txBody>
          <a:bodyPr wrap="square" lIns="0" tIns="0" rIns="0" bIns="0" rtlCol="0"/>
          <a:lstStyle/>
          <a:p>
            <a:endParaRPr dirty="0"/>
          </a:p>
        </p:txBody>
      </p:sp>
      <p:sp>
        <p:nvSpPr>
          <p:cNvPr id="10" name="object 10"/>
          <p:cNvSpPr txBox="1"/>
          <p:nvPr/>
        </p:nvSpPr>
        <p:spPr>
          <a:xfrm>
            <a:off x="638523" y="410669"/>
            <a:ext cx="6587490" cy="259045"/>
          </a:xfrm>
          <a:prstGeom prst="rect">
            <a:avLst/>
          </a:prstGeom>
        </p:spPr>
        <p:txBody>
          <a:bodyPr vert="horz" wrap="square" lIns="0" tIns="53340" rIns="0" bIns="0" rtlCol="0">
            <a:spAutoFit/>
          </a:bodyPr>
          <a:lstStyle/>
          <a:p>
            <a:pPr marL="3034030" marR="5080" indent="-387985">
              <a:lnSpc>
                <a:spcPts val="1600"/>
              </a:lnSpc>
              <a:spcBef>
                <a:spcPts val="420"/>
              </a:spcBef>
            </a:pPr>
            <a:r>
              <a:rPr lang="en-US" b="1" spc="-25" dirty="0">
                <a:solidFill>
                  <a:srgbClr val="FC6A37"/>
                </a:solidFill>
                <a:latin typeface="Arial"/>
                <a:cs typeface="Arial"/>
              </a:rPr>
              <a:t>ENDGBV  </a:t>
            </a:r>
            <a:r>
              <a:rPr b="1" spc="-25" dirty="0">
                <a:solidFill>
                  <a:srgbClr val="FC6A37"/>
                </a:solidFill>
                <a:latin typeface="Arial"/>
                <a:cs typeface="Arial"/>
              </a:rPr>
              <a:t>202</a:t>
            </a:r>
            <a:r>
              <a:rPr lang="en-US" b="1" spc="-25" dirty="0">
                <a:solidFill>
                  <a:srgbClr val="FC6A37"/>
                </a:solidFill>
                <a:latin typeface="Arial"/>
                <a:cs typeface="Arial"/>
              </a:rPr>
              <a:t>4</a:t>
            </a:r>
            <a:r>
              <a:rPr b="1" spc="-75" dirty="0">
                <a:solidFill>
                  <a:srgbClr val="FC6A37"/>
                </a:solidFill>
                <a:latin typeface="Arial"/>
                <a:cs typeface="Arial"/>
              </a:rPr>
              <a:t> </a:t>
            </a:r>
            <a:r>
              <a:rPr lang="en-US" b="1" spc="-75" dirty="0">
                <a:solidFill>
                  <a:srgbClr val="FC6A37"/>
                </a:solidFill>
                <a:latin typeface="Arial"/>
                <a:cs typeface="Arial"/>
              </a:rPr>
              <a:t>Fact Sheet </a:t>
            </a:r>
            <a:endParaRPr dirty="0">
              <a:latin typeface="Arial"/>
              <a:cs typeface="Arial"/>
            </a:endParaRPr>
          </a:p>
        </p:txBody>
      </p:sp>
      <p:graphicFrame>
        <p:nvGraphicFramePr>
          <p:cNvPr id="17" name="Table 17">
            <a:extLst>
              <a:ext uri="{FF2B5EF4-FFF2-40B4-BE49-F238E27FC236}">
                <a16:creationId xmlns:a16="http://schemas.microsoft.com/office/drawing/2014/main" id="{93CDF3D4-E48C-4C3E-9A50-D2C312605497}"/>
              </a:ext>
            </a:extLst>
          </p:cNvPr>
          <p:cNvGraphicFramePr>
            <a:graphicFrameLocks noGrp="1"/>
          </p:cNvGraphicFramePr>
          <p:nvPr>
            <p:extLst>
              <p:ext uri="{D42A27DB-BD31-4B8C-83A1-F6EECF244321}">
                <p14:modId xmlns:p14="http://schemas.microsoft.com/office/powerpoint/2010/main" val="19004107"/>
              </p:ext>
            </p:extLst>
          </p:nvPr>
        </p:nvGraphicFramePr>
        <p:xfrm>
          <a:off x="350396" y="1618370"/>
          <a:ext cx="6562408" cy="2513855"/>
        </p:xfrm>
        <a:graphic>
          <a:graphicData uri="http://schemas.openxmlformats.org/drawingml/2006/table">
            <a:tbl>
              <a:tblPr firstRow="1" bandRow="1">
                <a:tableStyleId>{2A488322-F2BA-4B5B-9748-0D474271808F}</a:tableStyleId>
              </a:tblPr>
              <a:tblGrid>
                <a:gridCol w="3281204">
                  <a:extLst>
                    <a:ext uri="{9D8B030D-6E8A-4147-A177-3AD203B41FA5}">
                      <a16:colId xmlns:a16="http://schemas.microsoft.com/office/drawing/2014/main" val="2071852284"/>
                    </a:ext>
                  </a:extLst>
                </a:gridCol>
                <a:gridCol w="3281204">
                  <a:extLst>
                    <a:ext uri="{9D8B030D-6E8A-4147-A177-3AD203B41FA5}">
                      <a16:colId xmlns:a16="http://schemas.microsoft.com/office/drawing/2014/main" val="1710956437"/>
                    </a:ext>
                  </a:extLst>
                </a:gridCol>
              </a:tblGrid>
              <a:tr h="288815">
                <a:tc>
                  <a:txBody>
                    <a:bodyPr/>
                    <a:lstStyle/>
                    <a:p>
                      <a:r>
                        <a:rPr lang="en-US" sz="1200" b="1" dirty="0">
                          <a:solidFill>
                            <a:schemeClr val="lt1"/>
                          </a:solidFill>
                          <a:effectLst/>
                          <a:latin typeface="+mn-lt"/>
                          <a:ea typeface="+mn-ea"/>
                          <a:cs typeface="+mn-cs"/>
                        </a:rPr>
                        <a:t>Type of Outreach</a:t>
                      </a:r>
                      <a:endParaRPr lang="en-US" sz="1200" dirty="0"/>
                    </a:p>
                  </a:txBody>
                  <a:tcPr/>
                </a:tc>
                <a:tc>
                  <a:txBody>
                    <a:bodyPr/>
                    <a:lstStyle/>
                    <a:p>
                      <a:pPr algn="ctr"/>
                      <a:r>
                        <a:rPr lang="en-US" sz="1200" dirty="0"/>
                        <a:t>Number Conducted </a:t>
                      </a:r>
                    </a:p>
                  </a:txBody>
                  <a:tcPr/>
                </a:tc>
                <a:extLst>
                  <a:ext uri="{0D108BD9-81ED-4DB2-BD59-A6C34878D82A}">
                    <a16:rowId xmlns:a16="http://schemas.microsoft.com/office/drawing/2014/main" val="1220297258"/>
                  </a:ext>
                </a:extLst>
              </a:tr>
              <a:tr h="370840">
                <a:tc>
                  <a:txBody>
                    <a:bodyPr/>
                    <a:lstStyle/>
                    <a:p>
                      <a:pPr algn="l"/>
                      <a:r>
                        <a:rPr lang="en-US" sz="1200" dirty="0">
                          <a:solidFill>
                            <a:schemeClr val="dk1"/>
                          </a:solidFill>
                          <a:effectLst/>
                          <a:latin typeface="+mn-lt"/>
                          <a:ea typeface="+mn-ea"/>
                          <a:cs typeface="+mn-cs"/>
                        </a:rPr>
                        <a:t>Community Outreach/Events</a:t>
                      </a:r>
                      <a:endParaRPr lang="en-US" sz="1200" dirty="0"/>
                    </a:p>
                  </a:txBody>
                  <a:tcPr anchor="ctr"/>
                </a:tc>
                <a:tc>
                  <a:txBody>
                    <a:bodyPr/>
                    <a:lstStyle/>
                    <a:p>
                      <a:pPr algn="ctr"/>
                      <a:r>
                        <a:rPr lang="en-US" sz="1200" dirty="0"/>
                        <a:t>91</a:t>
                      </a:r>
                    </a:p>
                  </a:txBody>
                  <a:tcPr anchor="ctr"/>
                </a:tc>
                <a:extLst>
                  <a:ext uri="{0D108BD9-81ED-4DB2-BD59-A6C34878D82A}">
                    <a16:rowId xmlns:a16="http://schemas.microsoft.com/office/drawing/2014/main" val="408079716"/>
                  </a:ext>
                </a:extLst>
              </a:tr>
              <a:tr h="370840">
                <a:tc>
                  <a:txBody>
                    <a:bodyPr/>
                    <a:lstStyle/>
                    <a:p>
                      <a:pPr algn="l"/>
                      <a:r>
                        <a:rPr lang="en-US" sz="1200" dirty="0"/>
                        <a:t> Presentation/Workshops </a:t>
                      </a:r>
                    </a:p>
                  </a:txBody>
                  <a:tcPr anchor="ctr"/>
                </a:tc>
                <a:tc>
                  <a:txBody>
                    <a:bodyPr/>
                    <a:lstStyle/>
                    <a:p>
                      <a:pPr algn="ctr"/>
                      <a:r>
                        <a:rPr lang="en-US" sz="1200" dirty="0"/>
                        <a:t>50</a:t>
                      </a:r>
                    </a:p>
                  </a:txBody>
                  <a:tcPr anchor="ctr"/>
                </a:tc>
                <a:extLst>
                  <a:ext uri="{0D108BD9-81ED-4DB2-BD59-A6C34878D82A}">
                    <a16:rowId xmlns:a16="http://schemas.microsoft.com/office/drawing/2014/main" val="83942190"/>
                  </a:ext>
                </a:extLst>
              </a:tr>
              <a:tr h="370840">
                <a:tc>
                  <a:txBody>
                    <a:bodyPr/>
                    <a:lstStyle/>
                    <a:p>
                      <a:pPr algn="l"/>
                      <a:r>
                        <a:rPr lang="en-US" sz="1200" dirty="0"/>
                        <a:t>Community Meeting </a:t>
                      </a:r>
                    </a:p>
                  </a:txBody>
                  <a:tcPr anchor="ctr"/>
                </a:tc>
                <a:tc>
                  <a:txBody>
                    <a:bodyPr/>
                    <a:lstStyle/>
                    <a:p>
                      <a:pPr algn="ctr"/>
                      <a:r>
                        <a:rPr lang="en-US" sz="1200" dirty="0"/>
                        <a:t>29</a:t>
                      </a:r>
                    </a:p>
                  </a:txBody>
                  <a:tcPr anchor="ctr"/>
                </a:tc>
                <a:extLst>
                  <a:ext uri="{0D108BD9-81ED-4DB2-BD59-A6C34878D82A}">
                    <a16:rowId xmlns:a16="http://schemas.microsoft.com/office/drawing/2014/main" val="1298050952"/>
                  </a:ext>
                </a:extLst>
              </a:tr>
              <a:tr h="370840">
                <a:tc>
                  <a:txBody>
                    <a:bodyPr/>
                    <a:lstStyle/>
                    <a:p>
                      <a:pPr algn="l"/>
                      <a:r>
                        <a:rPr lang="en-US" sz="1200" dirty="0"/>
                        <a:t>Networking</a:t>
                      </a:r>
                    </a:p>
                  </a:txBody>
                  <a:tcPr anchor="ctr"/>
                </a:tc>
                <a:tc>
                  <a:txBody>
                    <a:bodyPr/>
                    <a:lstStyle/>
                    <a:p>
                      <a:pPr algn="ctr"/>
                      <a:r>
                        <a:rPr lang="en-US" sz="1200" dirty="0"/>
                        <a:t>22</a:t>
                      </a:r>
                    </a:p>
                  </a:txBody>
                  <a:tcPr anchor="ctr"/>
                </a:tc>
                <a:extLst>
                  <a:ext uri="{0D108BD9-81ED-4DB2-BD59-A6C34878D82A}">
                    <a16:rowId xmlns:a16="http://schemas.microsoft.com/office/drawing/2014/main" val="3427748049"/>
                  </a:ext>
                </a:extLst>
              </a:tr>
              <a:tr h="370840">
                <a:tc>
                  <a:txBody>
                    <a:bodyPr/>
                    <a:lstStyle/>
                    <a:p>
                      <a:pPr algn="l"/>
                      <a:r>
                        <a:rPr lang="en-US" sz="1200" dirty="0"/>
                        <a:t>Other Events </a:t>
                      </a:r>
                    </a:p>
                  </a:txBody>
                  <a:tcPr anchor="ctr"/>
                </a:tc>
                <a:tc>
                  <a:txBody>
                    <a:bodyPr/>
                    <a:lstStyle/>
                    <a:p>
                      <a:pPr algn="ctr"/>
                      <a:r>
                        <a:rPr lang="en-US" sz="1200" dirty="0"/>
                        <a:t>1</a:t>
                      </a:r>
                    </a:p>
                  </a:txBody>
                  <a:tcPr anchor="ctr"/>
                </a:tc>
                <a:extLst>
                  <a:ext uri="{0D108BD9-81ED-4DB2-BD59-A6C34878D82A}">
                    <a16:rowId xmlns:a16="http://schemas.microsoft.com/office/drawing/2014/main" val="2940696665"/>
                  </a:ext>
                </a:extLst>
              </a:tr>
              <a:tr h="370840">
                <a:tc>
                  <a:txBody>
                    <a:bodyPr/>
                    <a:lstStyle/>
                    <a:p>
                      <a:pPr algn="l"/>
                      <a:r>
                        <a:rPr lang="en-US" sz="1200" b="1" dirty="0"/>
                        <a:t>Total </a:t>
                      </a:r>
                    </a:p>
                  </a:txBody>
                  <a:tcPr anchor="ctr"/>
                </a:tc>
                <a:tc>
                  <a:txBody>
                    <a:bodyPr/>
                    <a:lstStyle/>
                    <a:p>
                      <a:pPr algn="ctr"/>
                      <a:r>
                        <a:rPr lang="en-US" sz="1200" b="1" dirty="0"/>
                        <a:t>193</a:t>
                      </a:r>
                    </a:p>
                  </a:txBody>
                  <a:tcPr anchor="ctr"/>
                </a:tc>
                <a:extLst>
                  <a:ext uri="{0D108BD9-81ED-4DB2-BD59-A6C34878D82A}">
                    <a16:rowId xmlns:a16="http://schemas.microsoft.com/office/drawing/2014/main" val="3463671615"/>
                  </a:ext>
                </a:extLst>
              </a:tr>
            </a:tbl>
          </a:graphicData>
        </a:graphic>
      </p:graphicFrame>
      <p:sp>
        <p:nvSpPr>
          <p:cNvPr id="14" name="object 5">
            <a:extLst>
              <a:ext uri="{FF2B5EF4-FFF2-40B4-BE49-F238E27FC236}">
                <a16:creationId xmlns:a16="http://schemas.microsoft.com/office/drawing/2014/main" id="{8570D64F-AEF4-4BF6-A426-26AE03E33476}"/>
              </a:ext>
            </a:extLst>
          </p:cNvPr>
          <p:cNvSpPr txBox="1"/>
          <p:nvPr/>
        </p:nvSpPr>
        <p:spPr>
          <a:xfrm>
            <a:off x="423494" y="1393671"/>
            <a:ext cx="6369366" cy="212879"/>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6: ENDGBV Community Engagement Activities  </a:t>
            </a:r>
            <a:endParaRPr sz="1300" dirty="0">
              <a:cs typeface="Gill Sans MT"/>
            </a:endParaRPr>
          </a:p>
        </p:txBody>
      </p:sp>
      <p:sp>
        <p:nvSpPr>
          <p:cNvPr id="19" name="object 5">
            <a:extLst>
              <a:ext uri="{FF2B5EF4-FFF2-40B4-BE49-F238E27FC236}">
                <a16:creationId xmlns:a16="http://schemas.microsoft.com/office/drawing/2014/main" id="{D6BD2C74-952A-4AC0-A1A2-73EDFB0BD713}"/>
              </a:ext>
            </a:extLst>
          </p:cNvPr>
          <p:cNvSpPr txBox="1"/>
          <p:nvPr/>
        </p:nvSpPr>
        <p:spPr>
          <a:xfrm>
            <a:off x="245666" y="4025196"/>
            <a:ext cx="6537325" cy="366767"/>
          </a:xfrm>
          <a:prstGeom prst="rect">
            <a:avLst/>
          </a:prstGeom>
        </p:spPr>
        <p:txBody>
          <a:bodyPr vert="horz" wrap="square" lIns="0" tIns="119380" rIns="0" bIns="0" rtlCol="0">
            <a:spAutoFit/>
          </a:bodyPr>
          <a:lstStyle/>
          <a:p>
            <a:pPr marL="435609" algn="ctr">
              <a:lnSpc>
                <a:spcPct val="100000"/>
              </a:lnSpc>
              <a:spcBef>
                <a:spcPts val="940"/>
              </a:spcBef>
            </a:pPr>
            <a:r>
              <a:rPr lang="en-US" sz="1600" b="1" dirty="0">
                <a:solidFill>
                  <a:srgbClr val="FC6A37"/>
                </a:solidFill>
                <a:cs typeface="Gill Sans MT"/>
              </a:rPr>
              <a:t>NYC HOPE</a:t>
            </a:r>
            <a:endParaRPr sz="1600" b="1" dirty="0">
              <a:solidFill>
                <a:srgbClr val="FC6A37"/>
              </a:solidFill>
              <a:cs typeface="Gill Sans MT"/>
            </a:endParaRPr>
          </a:p>
        </p:txBody>
      </p:sp>
      <p:graphicFrame>
        <p:nvGraphicFramePr>
          <p:cNvPr id="22" name="Chart 21">
            <a:extLst>
              <a:ext uri="{FF2B5EF4-FFF2-40B4-BE49-F238E27FC236}">
                <a16:creationId xmlns:a16="http://schemas.microsoft.com/office/drawing/2014/main" id="{586A79D8-8373-47AE-BF23-B3024C9821D6}"/>
              </a:ext>
            </a:extLst>
          </p:cNvPr>
          <p:cNvGraphicFramePr/>
          <p:nvPr>
            <p:extLst>
              <p:ext uri="{D42A27DB-BD31-4B8C-83A1-F6EECF244321}">
                <p14:modId xmlns:p14="http://schemas.microsoft.com/office/powerpoint/2010/main" val="945418062"/>
              </p:ext>
            </p:extLst>
          </p:nvPr>
        </p:nvGraphicFramePr>
        <p:xfrm>
          <a:off x="517261" y="4349750"/>
          <a:ext cx="6275599" cy="2895446"/>
        </p:xfrm>
        <a:graphic>
          <a:graphicData uri="http://schemas.openxmlformats.org/drawingml/2006/chart">
            <c:chart xmlns:c="http://schemas.openxmlformats.org/drawingml/2006/chart" xmlns:r="http://schemas.openxmlformats.org/officeDocument/2006/relationships" r:id="rId2"/>
          </a:graphicData>
        </a:graphic>
      </p:graphicFrame>
      <p:sp>
        <p:nvSpPr>
          <p:cNvPr id="24" name="Slide Number Placeholder 23">
            <a:extLst>
              <a:ext uri="{FF2B5EF4-FFF2-40B4-BE49-F238E27FC236}">
                <a16:creationId xmlns:a16="http://schemas.microsoft.com/office/drawing/2014/main" id="{02C47A7C-AC60-45F0-A128-7192F5A5A614}"/>
              </a:ext>
            </a:extLst>
          </p:cNvPr>
          <p:cNvSpPr>
            <a:spLocks noGrp="1"/>
          </p:cNvSpPr>
          <p:nvPr>
            <p:ph type="sldNum" sz="quarter" idx="7"/>
          </p:nvPr>
        </p:nvSpPr>
        <p:spPr/>
        <p:txBody>
          <a:bodyPr/>
          <a:lstStyle/>
          <a:p>
            <a:fld id="{B6F15528-21DE-4FAA-801E-634DDDAF4B2B}" type="slidenum">
              <a:rPr lang="en-US" smtClean="0"/>
              <a:t>4</a:t>
            </a:fld>
            <a:endParaRPr lang="en-US" dirty="0"/>
          </a:p>
        </p:txBody>
      </p:sp>
      <p:graphicFrame>
        <p:nvGraphicFramePr>
          <p:cNvPr id="4" name="Chart 3">
            <a:extLst>
              <a:ext uri="{FF2B5EF4-FFF2-40B4-BE49-F238E27FC236}">
                <a16:creationId xmlns:a16="http://schemas.microsoft.com/office/drawing/2014/main" id="{43E7B518-E7E9-D17A-B82D-D317096CC0F5}"/>
              </a:ext>
            </a:extLst>
          </p:cNvPr>
          <p:cNvGraphicFramePr/>
          <p:nvPr>
            <p:extLst>
              <p:ext uri="{D42A27DB-BD31-4B8C-83A1-F6EECF244321}">
                <p14:modId xmlns:p14="http://schemas.microsoft.com/office/powerpoint/2010/main" val="4140157178"/>
              </p:ext>
            </p:extLst>
          </p:nvPr>
        </p:nvGraphicFramePr>
        <p:xfrm>
          <a:off x="470377" y="7321551"/>
          <a:ext cx="6275599" cy="2959265"/>
        </p:xfrm>
        <a:graphic>
          <a:graphicData uri="http://schemas.openxmlformats.org/drawingml/2006/chart">
            <c:chart xmlns:c="http://schemas.openxmlformats.org/drawingml/2006/chart" xmlns:r="http://schemas.openxmlformats.org/officeDocument/2006/relationships" r:id="rId3"/>
          </a:graphicData>
        </a:graphic>
      </p:graphicFrame>
      <p:pic>
        <p:nvPicPr>
          <p:cNvPr id="2" name="Picture 1" descr="Graphical user interface&#10;&#10;AI-generated content may be incorrect.">
            <a:extLst>
              <a:ext uri="{FF2B5EF4-FFF2-40B4-BE49-F238E27FC236}">
                <a16:creationId xmlns:a16="http://schemas.microsoft.com/office/drawing/2014/main" id="{C646A896-9274-8995-B18D-AEF15597818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bwMode="auto">
          <a:xfrm>
            <a:off x="203279" y="258221"/>
            <a:ext cx="2894965" cy="6858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9">
            <a:extLst>
              <a:ext uri="{FF2B5EF4-FFF2-40B4-BE49-F238E27FC236}">
                <a16:creationId xmlns:a16="http://schemas.microsoft.com/office/drawing/2014/main" id="{68787D2C-CD32-474E-93E9-BFE7FD04BF1B}"/>
              </a:ext>
            </a:extLst>
          </p:cNvPr>
          <p:cNvSpPr/>
          <p:nvPr/>
        </p:nvSpPr>
        <p:spPr>
          <a:xfrm>
            <a:off x="232914" y="975897"/>
            <a:ext cx="6858634" cy="1270"/>
          </a:xfrm>
          <a:custGeom>
            <a:avLst/>
            <a:gdLst/>
            <a:ahLst/>
            <a:cxnLst/>
            <a:rect l="l" t="t" r="r" b="b"/>
            <a:pathLst>
              <a:path w="6858634" h="1269">
                <a:moveTo>
                  <a:pt x="0" y="0"/>
                </a:moveTo>
                <a:lnTo>
                  <a:pt x="6858131" y="1040"/>
                </a:lnTo>
              </a:path>
            </a:pathLst>
          </a:custGeom>
          <a:ln w="12756">
            <a:solidFill>
              <a:srgbClr val="000000"/>
            </a:solidFill>
          </a:ln>
        </p:spPr>
        <p:txBody>
          <a:bodyPr wrap="square" lIns="0" tIns="0" rIns="0" bIns="0" rtlCol="0"/>
          <a:lstStyle/>
          <a:p>
            <a:endParaRPr dirty="0"/>
          </a:p>
        </p:txBody>
      </p:sp>
      <p:sp>
        <p:nvSpPr>
          <p:cNvPr id="7" name="object 10">
            <a:extLst>
              <a:ext uri="{FF2B5EF4-FFF2-40B4-BE49-F238E27FC236}">
                <a16:creationId xmlns:a16="http://schemas.microsoft.com/office/drawing/2014/main" id="{F7B240F0-D23B-4314-982E-97E43B0809DA}"/>
              </a:ext>
            </a:extLst>
          </p:cNvPr>
          <p:cNvSpPr txBox="1"/>
          <p:nvPr/>
        </p:nvSpPr>
        <p:spPr>
          <a:xfrm>
            <a:off x="768333" y="444812"/>
            <a:ext cx="6587490" cy="259045"/>
          </a:xfrm>
          <a:prstGeom prst="rect">
            <a:avLst/>
          </a:prstGeom>
        </p:spPr>
        <p:txBody>
          <a:bodyPr vert="horz" wrap="square" lIns="0" tIns="53340" rIns="0" bIns="0" rtlCol="0">
            <a:spAutoFit/>
          </a:bodyPr>
          <a:lstStyle/>
          <a:p>
            <a:pPr marL="3034030" marR="5080" indent="-387985">
              <a:lnSpc>
                <a:spcPts val="1600"/>
              </a:lnSpc>
              <a:spcBef>
                <a:spcPts val="420"/>
              </a:spcBef>
            </a:pPr>
            <a:r>
              <a:rPr lang="en-US" b="1" spc="-25" dirty="0">
                <a:solidFill>
                  <a:srgbClr val="FC6A37"/>
                </a:solidFill>
                <a:latin typeface="Arial"/>
                <a:cs typeface="Arial"/>
              </a:rPr>
              <a:t>ENDGBV  </a:t>
            </a:r>
            <a:r>
              <a:rPr b="1" spc="-25" dirty="0">
                <a:solidFill>
                  <a:srgbClr val="FC6A37"/>
                </a:solidFill>
                <a:latin typeface="Arial"/>
                <a:cs typeface="Arial"/>
              </a:rPr>
              <a:t>202</a:t>
            </a:r>
            <a:r>
              <a:rPr lang="en-US" b="1" spc="-25" dirty="0">
                <a:solidFill>
                  <a:srgbClr val="FC6A37"/>
                </a:solidFill>
                <a:latin typeface="Arial"/>
                <a:cs typeface="Arial"/>
              </a:rPr>
              <a:t>4</a:t>
            </a:r>
            <a:r>
              <a:rPr b="1" spc="-75" dirty="0">
                <a:solidFill>
                  <a:srgbClr val="FC6A37"/>
                </a:solidFill>
                <a:latin typeface="Arial"/>
                <a:cs typeface="Arial"/>
              </a:rPr>
              <a:t> </a:t>
            </a:r>
            <a:r>
              <a:rPr lang="en-US" b="1" spc="-75" dirty="0">
                <a:solidFill>
                  <a:srgbClr val="FC6A37"/>
                </a:solidFill>
                <a:latin typeface="Arial"/>
                <a:cs typeface="Arial"/>
              </a:rPr>
              <a:t>Fact Sheet </a:t>
            </a:r>
            <a:endParaRPr dirty="0">
              <a:latin typeface="Arial"/>
              <a:cs typeface="Arial"/>
            </a:endParaRPr>
          </a:p>
        </p:txBody>
      </p:sp>
      <p:sp>
        <p:nvSpPr>
          <p:cNvPr id="13" name="Slide Number Placeholder 12">
            <a:extLst>
              <a:ext uri="{FF2B5EF4-FFF2-40B4-BE49-F238E27FC236}">
                <a16:creationId xmlns:a16="http://schemas.microsoft.com/office/drawing/2014/main" id="{11D01EBC-7213-46DB-AC1E-4BEED53A0321}"/>
              </a:ext>
            </a:extLst>
          </p:cNvPr>
          <p:cNvSpPr>
            <a:spLocks noGrp="1"/>
          </p:cNvSpPr>
          <p:nvPr>
            <p:ph type="sldNum" sz="quarter" idx="7"/>
          </p:nvPr>
        </p:nvSpPr>
        <p:spPr>
          <a:xfrm>
            <a:off x="5447982" y="9899198"/>
            <a:ext cx="1745297" cy="534035"/>
          </a:xfrm>
        </p:spPr>
        <p:txBody>
          <a:bodyPr/>
          <a:lstStyle/>
          <a:p>
            <a:fld id="{B6F15528-21DE-4FAA-801E-634DDDAF4B2B}" type="slidenum">
              <a:rPr lang="en-US" smtClean="0"/>
              <a:t>5</a:t>
            </a:fld>
            <a:endParaRPr lang="en-US" dirty="0"/>
          </a:p>
        </p:txBody>
      </p:sp>
      <p:graphicFrame>
        <p:nvGraphicFramePr>
          <p:cNvPr id="11" name="Table 17">
            <a:extLst>
              <a:ext uri="{FF2B5EF4-FFF2-40B4-BE49-F238E27FC236}">
                <a16:creationId xmlns:a16="http://schemas.microsoft.com/office/drawing/2014/main" id="{336A13D6-9010-4EAD-B247-3AF78FC2ABAD}"/>
              </a:ext>
            </a:extLst>
          </p:cNvPr>
          <p:cNvGraphicFramePr>
            <a:graphicFrameLocks noGrp="1"/>
          </p:cNvGraphicFramePr>
          <p:nvPr>
            <p:extLst>
              <p:ext uri="{D42A27DB-BD31-4B8C-83A1-F6EECF244321}">
                <p14:modId xmlns:p14="http://schemas.microsoft.com/office/powerpoint/2010/main" val="3419583845"/>
              </p:ext>
            </p:extLst>
          </p:nvPr>
        </p:nvGraphicFramePr>
        <p:xfrm>
          <a:off x="381000" y="2497697"/>
          <a:ext cx="6562408" cy="1560023"/>
        </p:xfrm>
        <a:graphic>
          <a:graphicData uri="http://schemas.openxmlformats.org/drawingml/2006/table">
            <a:tbl>
              <a:tblPr firstRow="1" bandRow="1">
                <a:tableStyleId>{2A488322-F2BA-4B5B-9748-0D474271808F}</a:tableStyleId>
              </a:tblPr>
              <a:tblGrid>
                <a:gridCol w="3281204">
                  <a:extLst>
                    <a:ext uri="{9D8B030D-6E8A-4147-A177-3AD203B41FA5}">
                      <a16:colId xmlns:a16="http://schemas.microsoft.com/office/drawing/2014/main" val="2071852284"/>
                    </a:ext>
                  </a:extLst>
                </a:gridCol>
                <a:gridCol w="3281204">
                  <a:extLst>
                    <a:ext uri="{9D8B030D-6E8A-4147-A177-3AD203B41FA5}">
                      <a16:colId xmlns:a16="http://schemas.microsoft.com/office/drawing/2014/main" val="1710956437"/>
                    </a:ext>
                  </a:extLst>
                </a:gridCol>
              </a:tblGrid>
              <a:tr h="321521">
                <a:tc>
                  <a:txBody>
                    <a:bodyPr/>
                    <a:lstStyle/>
                    <a:p>
                      <a:r>
                        <a:rPr lang="en-US" sz="1200" dirty="0"/>
                        <a:t>Borough </a:t>
                      </a:r>
                    </a:p>
                  </a:txBody>
                  <a:tcPr/>
                </a:tc>
                <a:tc>
                  <a:txBody>
                    <a:bodyPr/>
                    <a:lstStyle/>
                    <a:p>
                      <a:pPr algn="ctr"/>
                      <a:r>
                        <a:rPr lang="en-US" sz="1200" dirty="0"/>
                        <a:t>New Clients Contacted</a:t>
                      </a:r>
                    </a:p>
                  </a:txBody>
                  <a:tcPr/>
                </a:tc>
                <a:extLst>
                  <a:ext uri="{0D108BD9-81ED-4DB2-BD59-A6C34878D82A}">
                    <a16:rowId xmlns:a16="http://schemas.microsoft.com/office/drawing/2014/main" val="1220297258"/>
                  </a:ext>
                </a:extLst>
              </a:tr>
              <a:tr h="412834">
                <a:tc>
                  <a:txBody>
                    <a:bodyPr/>
                    <a:lstStyle/>
                    <a:p>
                      <a:pPr algn="l"/>
                      <a:r>
                        <a:rPr lang="en-US" sz="1200" dirty="0">
                          <a:solidFill>
                            <a:schemeClr val="dk1"/>
                          </a:solidFill>
                          <a:effectLst/>
                          <a:latin typeface="+mn-lt"/>
                          <a:ea typeface="+mn-ea"/>
                          <a:cs typeface="+mn-cs"/>
                        </a:rPr>
                        <a:t>Bronx </a:t>
                      </a:r>
                      <a:endParaRPr lang="en-US" sz="1200" dirty="0"/>
                    </a:p>
                  </a:txBody>
                  <a:tcPr anchor="ctr"/>
                </a:tc>
                <a:tc>
                  <a:txBody>
                    <a:bodyPr/>
                    <a:lstStyle/>
                    <a:p>
                      <a:pPr algn="ctr"/>
                      <a:r>
                        <a:rPr lang="en-US" sz="1200" dirty="0"/>
                        <a:t>4,175</a:t>
                      </a:r>
                    </a:p>
                  </a:txBody>
                  <a:tcPr anchor="ctr"/>
                </a:tc>
                <a:extLst>
                  <a:ext uri="{0D108BD9-81ED-4DB2-BD59-A6C34878D82A}">
                    <a16:rowId xmlns:a16="http://schemas.microsoft.com/office/drawing/2014/main" val="408079716"/>
                  </a:ext>
                </a:extLst>
              </a:tr>
              <a:tr h="412834">
                <a:tc>
                  <a:txBody>
                    <a:bodyPr/>
                    <a:lstStyle/>
                    <a:p>
                      <a:pPr algn="l"/>
                      <a:r>
                        <a:rPr lang="en-US" sz="1200" dirty="0"/>
                        <a:t>Staten Island </a:t>
                      </a:r>
                    </a:p>
                  </a:txBody>
                  <a:tcPr anchor="ctr"/>
                </a:tc>
                <a:tc>
                  <a:txBody>
                    <a:bodyPr/>
                    <a:lstStyle/>
                    <a:p>
                      <a:pPr algn="ctr"/>
                      <a:r>
                        <a:rPr lang="en-US" sz="1200" dirty="0"/>
                        <a:t>171</a:t>
                      </a:r>
                    </a:p>
                  </a:txBody>
                  <a:tcPr anchor="ctr"/>
                </a:tc>
                <a:extLst>
                  <a:ext uri="{0D108BD9-81ED-4DB2-BD59-A6C34878D82A}">
                    <a16:rowId xmlns:a16="http://schemas.microsoft.com/office/drawing/2014/main" val="1298050952"/>
                  </a:ext>
                </a:extLst>
              </a:tr>
              <a:tr h="412834">
                <a:tc>
                  <a:txBody>
                    <a:bodyPr/>
                    <a:lstStyle/>
                    <a:p>
                      <a:pPr algn="l"/>
                      <a:r>
                        <a:rPr lang="en-US" sz="1200" b="1" dirty="0"/>
                        <a:t>Total </a:t>
                      </a:r>
                    </a:p>
                  </a:txBody>
                  <a:tcPr anchor="ctr"/>
                </a:tc>
                <a:tc>
                  <a:txBody>
                    <a:bodyPr/>
                    <a:lstStyle/>
                    <a:p>
                      <a:pPr algn="ctr"/>
                      <a:r>
                        <a:rPr lang="en-US" sz="1200" b="1" dirty="0"/>
                        <a:t>4,346</a:t>
                      </a:r>
                    </a:p>
                  </a:txBody>
                  <a:tcPr anchor="ctr"/>
                </a:tc>
                <a:extLst>
                  <a:ext uri="{0D108BD9-81ED-4DB2-BD59-A6C34878D82A}">
                    <a16:rowId xmlns:a16="http://schemas.microsoft.com/office/drawing/2014/main" val="3463671615"/>
                  </a:ext>
                </a:extLst>
              </a:tr>
            </a:tbl>
          </a:graphicData>
        </a:graphic>
      </p:graphicFrame>
      <p:sp>
        <p:nvSpPr>
          <p:cNvPr id="12" name="object 5">
            <a:extLst>
              <a:ext uri="{FF2B5EF4-FFF2-40B4-BE49-F238E27FC236}">
                <a16:creationId xmlns:a16="http://schemas.microsoft.com/office/drawing/2014/main" id="{DD68DA82-5BF5-42A8-9EBC-3B0954E91E7B}"/>
              </a:ext>
            </a:extLst>
          </p:cNvPr>
          <p:cNvSpPr txBox="1"/>
          <p:nvPr/>
        </p:nvSpPr>
        <p:spPr>
          <a:xfrm>
            <a:off x="238124" y="1542380"/>
            <a:ext cx="6369366" cy="813043"/>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7: Early Victim Engagement Program (EVE): </a:t>
            </a:r>
            <a:r>
              <a:rPr lang="en-US" sz="1300" spc="10" dirty="0">
                <a:cs typeface="Gill Sans MT"/>
              </a:rPr>
              <a:t>EVE is a victim engagement program that provides critical information to victims at the time of the defendant’s arraignment, enhancing their understanding about the next steps in the criminal justice process as well as providing important information and linkages to non-criminal justice resources and services. </a:t>
            </a:r>
            <a:endParaRPr sz="1300" dirty="0">
              <a:cs typeface="Gill Sans MT"/>
            </a:endParaRPr>
          </a:p>
        </p:txBody>
      </p:sp>
      <p:graphicFrame>
        <p:nvGraphicFramePr>
          <p:cNvPr id="14" name="Table 17">
            <a:extLst>
              <a:ext uri="{FF2B5EF4-FFF2-40B4-BE49-F238E27FC236}">
                <a16:creationId xmlns:a16="http://schemas.microsoft.com/office/drawing/2014/main" id="{F9A620EC-5D49-4A0F-9997-1D5FCFF0B9F7}"/>
              </a:ext>
            </a:extLst>
          </p:cNvPr>
          <p:cNvGraphicFramePr>
            <a:graphicFrameLocks noGrp="1"/>
          </p:cNvGraphicFramePr>
          <p:nvPr>
            <p:extLst>
              <p:ext uri="{D42A27DB-BD31-4B8C-83A1-F6EECF244321}">
                <p14:modId xmlns:p14="http://schemas.microsoft.com/office/powerpoint/2010/main" val="3159812696"/>
              </p:ext>
            </p:extLst>
          </p:nvPr>
        </p:nvGraphicFramePr>
        <p:xfrm>
          <a:off x="381000" y="5280029"/>
          <a:ext cx="6562408" cy="1334978"/>
        </p:xfrm>
        <a:graphic>
          <a:graphicData uri="http://schemas.openxmlformats.org/drawingml/2006/table">
            <a:tbl>
              <a:tblPr firstRow="1" bandRow="1">
                <a:tableStyleId>{2A488322-F2BA-4B5B-9748-0D474271808F}</a:tableStyleId>
              </a:tblPr>
              <a:tblGrid>
                <a:gridCol w="3281204">
                  <a:extLst>
                    <a:ext uri="{9D8B030D-6E8A-4147-A177-3AD203B41FA5}">
                      <a16:colId xmlns:a16="http://schemas.microsoft.com/office/drawing/2014/main" val="2071852284"/>
                    </a:ext>
                  </a:extLst>
                </a:gridCol>
                <a:gridCol w="3281204">
                  <a:extLst>
                    <a:ext uri="{9D8B030D-6E8A-4147-A177-3AD203B41FA5}">
                      <a16:colId xmlns:a16="http://schemas.microsoft.com/office/drawing/2014/main" val="1710956437"/>
                    </a:ext>
                  </a:extLst>
                </a:gridCol>
              </a:tblGrid>
              <a:tr h="374152">
                <a:tc>
                  <a:txBody>
                    <a:bodyPr/>
                    <a:lstStyle/>
                    <a:p>
                      <a:r>
                        <a:rPr lang="en-US" sz="1200" b="1" dirty="0">
                          <a:solidFill>
                            <a:schemeClr val="lt1"/>
                          </a:solidFill>
                          <a:effectLst/>
                          <a:latin typeface="+mn-lt"/>
                          <a:ea typeface="+mn-ea"/>
                          <a:cs typeface="+mn-cs"/>
                        </a:rPr>
                        <a:t>Type of Activity </a:t>
                      </a:r>
                      <a:endParaRPr lang="en-US" sz="1200" dirty="0"/>
                    </a:p>
                  </a:txBody>
                  <a:tcPr/>
                </a:tc>
                <a:tc>
                  <a:txBody>
                    <a:bodyPr/>
                    <a:lstStyle/>
                    <a:p>
                      <a:pPr algn="ctr"/>
                      <a:r>
                        <a:rPr lang="en-US" sz="1200" dirty="0"/>
                        <a:t>Clients Served  </a:t>
                      </a:r>
                    </a:p>
                  </a:txBody>
                  <a:tcPr/>
                </a:tc>
                <a:extLst>
                  <a:ext uri="{0D108BD9-81ED-4DB2-BD59-A6C34878D82A}">
                    <a16:rowId xmlns:a16="http://schemas.microsoft.com/office/drawing/2014/main" val="1220297258"/>
                  </a:ext>
                </a:extLst>
              </a:tr>
              <a:tr h="480413">
                <a:tc>
                  <a:txBody>
                    <a:bodyPr/>
                    <a:lstStyle/>
                    <a:p>
                      <a:pPr algn="l"/>
                      <a:r>
                        <a:rPr lang="en-US" sz="1200" dirty="0"/>
                        <a:t>Unique Clients </a:t>
                      </a:r>
                    </a:p>
                  </a:txBody>
                  <a:tcPr anchor="ctr"/>
                </a:tc>
                <a:tc>
                  <a:txBody>
                    <a:bodyPr/>
                    <a:lstStyle/>
                    <a:p>
                      <a:pPr algn="ctr"/>
                      <a:r>
                        <a:rPr lang="en-US" sz="1200" dirty="0"/>
                        <a:t>210</a:t>
                      </a:r>
                    </a:p>
                  </a:txBody>
                  <a:tcPr anchor="ctr"/>
                </a:tc>
                <a:extLst>
                  <a:ext uri="{0D108BD9-81ED-4DB2-BD59-A6C34878D82A}">
                    <a16:rowId xmlns:a16="http://schemas.microsoft.com/office/drawing/2014/main" val="408079716"/>
                  </a:ext>
                </a:extLst>
              </a:tr>
              <a:tr h="480413">
                <a:tc>
                  <a:txBody>
                    <a:bodyPr/>
                    <a:lstStyle/>
                    <a:p>
                      <a:pPr algn="l"/>
                      <a:r>
                        <a:rPr lang="en-US" sz="1200" dirty="0"/>
                        <a:t>Individuals Trained </a:t>
                      </a:r>
                    </a:p>
                  </a:txBody>
                  <a:tcPr anchor="ctr"/>
                </a:tc>
                <a:tc>
                  <a:txBody>
                    <a:bodyPr/>
                    <a:lstStyle/>
                    <a:p>
                      <a:pPr algn="ctr"/>
                      <a:r>
                        <a:rPr lang="en-US" sz="1200" dirty="0"/>
                        <a:t>375</a:t>
                      </a:r>
                    </a:p>
                  </a:txBody>
                  <a:tcPr anchor="ctr"/>
                </a:tc>
                <a:extLst>
                  <a:ext uri="{0D108BD9-81ED-4DB2-BD59-A6C34878D82A}">
                    <a16:rowId xmlns:a16="http://schemas.microsoft.com/office/drawing/2014/main" val="1298050952"/>
                  </a:ext>
                </a:extLst>
              </a:tr>
            </a:tbl>
          </a:graphicData>
        </a:graphic>
      </p:graphicFrame>
      <p:sp>
        <p:nvSpPr>
          <p:cNvPr id="15" name="object 5">
            <a:extLst>
              <a:ext uri="{FF2B5EF4-FFF2-40B4-BE49-F238E27FC236}">
                <a16:creationId xmlns:a16="http://schemas.microsoft.com/office/drawing/2014/main" id="{A1F43993-AF0D-4761-814E-C86C0635F4AB}"/>
              </a:ext>
            </a:extLst>
          </p:cNvPr>
          <p:cNvSpPr txBox="1"/>
          <p:nvPr/>
        </p:nvSpPr>
        <p:spPr>
          <a:xfrm>
            <a:off x="238124" y="4382005"/>
            <a:ext cx="6361430" cy="612988"/>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8:  Community-Based Immigration Legal Services Program:  </a:t>
            </a:r>
            <a:r>
              <a:rPr lang="en-US" sz="1300" spc="10" dirty="0">
                <a:cs typeface="Gill Sans MT"/>
              </a:rPr>
              <a:t>Links immigration legal service providers to community-based organizations to increase their capacity to identify civil legal issues, screen for domestic violence, and refer their clients to civil legal services. </a:t>
            </a:r>
            <a:endParaRPr sz="1300" dirty="0">
              <a:cs typeface="Gill Sans MT"/>
            </a:endParaRPr>
          </a:p>
        </p:txBody>
      </p:sp>
      <p:sp>
        <p:nvSpPr>
          <p:cNvPr id="16" name="object 5">
            <a:extLst>
              <a:ext uri="{FF2B5EF4-FFF2-40B4-BE49-F238E27FC236}">
                <a16:creationId xmlns:a16="http://schemas.microsoft.com/office/drawing/2014/main" id="{5FCD4E74-9A27-4F79-8C13-AAD2A0EC5B74}"/>
              </a:ext>
            </a:extLst>
          </p:cNvPr>
          <p:cNvSpPr txBox="1"/>
          <p:nvPr/>
        </p:nvSpPr>
        <p:spPr>
          <a:xfrm>
            <a:off x="238124" y="976627"/>
            <a:ext cx="6537325" cy="366767"/>
          </a:xfrm>
          <a:prstGeom prst="rect">
            <a:avLst/>
          </a:prstGeom>
        </p:spPr>
        <p:txBody>
          <a:bodyPr vert="horz" wrap="square" lIns="0" tIns="119380" rIns="0" bIns="0" rtlCol="0">
            <a:spAutoFit/>
          </a:bodyPr>
          <a:lstStyle/>
          <a:p>
            <a:pPr marL="435609" algn="ctr">
              <a:lnSpc>
                <a:spcPct val="100000"/>
              </a:lnSpc>
              <a:spcBef>
                <a:spcPts val="940"/>
              </a:spcBef>
            </a:pPr>
            <a:r>
              <a:rPr lang="en-US" sz="1600" b="1" spc="-100" dirty="0">
                <a:solidFill>
                  <a:srgbClr val="FC6A37"/>
                </a:solidFill>
                <a:cs typeface="Gill Sans MT"/>
              </a:rPr>
              <a:t>Contracted Programs </a:t>
            </a:r>
            <a:endParaRPr sz="1600" dirty="0">
              <a:cs typeface="Gill Sans MT"/>
            </a:endParaRPr>
          </a:p>
        </p:txBody>
      </p:sp>
      <p:sp>
        <p:nvSpPr>
          <p:cNvPr id="2" name="object 5">
            <a:extLst>
              <a:ext uri="{FF2B5EF4-FFF2-40B4-BE49-F238E27FC236}">
                <a16:creationId xmlns:a16="http://schemas.microsoft.com/office/drawing/2014/main" id="{4ABA15B0-7314-142E-A4F1-0090C23F9ED7}"/>
              </a:ext>
            </a:extLst>
          </p:cNvPr>
          <p:cNvSpPr txBox="1"/>
          <p:nvPr/>
        </p:nvSpPr>
        <p:spPr>
          <a:xfrm>
            <a:off x="238124" y="6900043"/>
            <a:ext cx="6377303" cy="612988"/>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9: Early-Relationship Abuse Prevention Program (Early-RAPP): </a:t>
            </a:r>
            <a:r>
              <a:rPr lang="en-US" sz="1300" spc="10" dirty="0">
                <a:cs typeface="Gill Sans MT"/>
              </a:rPr>
              <a:t>A healthy relationship education program that provides workshops to middle school students, staff, and parents/caregivers, reaching students earlier, when relationships most often begin.</a:t>
            </a:r>
            <a:endParaRPr lang="en-US" sz="1300" dirty="0">
              <a:cs typeface="Gill Sans MT"/>
            </a:endParaRPr>
          </a:p>
        </p:txBody>
      </p:sp>
      <p:graphicFrame>
        <p:nvGraphicFramePr>
          <p:cNvPr id="8" name="Table 17">
            <a:extLst>
              <a:ext uri="{FF2B5EF4-FFF2-40B4-BE49-F238E27FC236}">
                <a16:creationId xmlns:a16="http://schemas.microsoft.com/office/drawing/2014/main" id="{BD2D4C42-7EFA-3B58-F491-9560DC90F9D0}"/>
              </a:ext>
            </a:extLst>
          </p:cNvPr>
          <p:cNvGraphicFramePr>
            <a:graphicFrameLocks noGrp="1"/>
          </p:cNvGraphicFramePr>
          <p:nvPr>
            <p:extLst>
              <p:ext uri="{D42A27DB-BD31-4B8C-83A1-F6EECF244321}">
                <p14:modId xmlns:p14="http://schemas.microsoft.com/office/powerpoint/2010/main" val="3235315763"/>
              </p:ext>
            </p:extLst>
          </p:nvPr>
        </p:nvGraphicFramePr>
        <p:xfrm>
          <a:off x="381000" y="7798067"/>
          <a:ext cx="6562407" cy="1772175"/>
        </p:xfrm>
        <a:graphic>
          <a:graphicData uri="http://schemas.openxmlformats.org/drawingml/2006/table">
            <a:tbl>
              <a:tblPr firstRow="1" bandRow="1">
                <a:tableStyleId>{2A488322-F2BA-4B5B-9748-0D474271808F}</a:tableStyleId>
              </a:tblPr>
              <a:tblGrid>
                <a:gridCol w="2187469">
                  <a:extLst>
                    <a:ext uri="{9D8B030D-6E8A-4147-A177-3AD203B41FA5}">
                      <a16:colId xmlns:a16="http://schemas.microsoft.com/office/drawing/2014/main" val="2071852284"/>
                    </a:ext>
                  </a:extLst>
                </a:gridCol>
                <a:gridCol w="2187469">
                  <a:extLst>
                    <a:ext uri="{9D8B030D-6E8A-4147-A177-3AD203B41FA5}">
                      <a16:colId xmlns:a16="http://schemas.microsoft.com/office/drawing/2014/main" val="1650567136"/>
                    </a:ext>
                  </a:extLst>
                </a:gridCol>
                <a:gridCol w="2187469">
                  <a:extLst>
                    <a:ext uri="{9D8B030D-6E8A-4147-A177-3AD203B41FA5}">
                      <a16:colId xmlns:a16="http://schemas.microsoft.com/office/drawing/2014/main" val="1710956437"/>
                    </a:ext>
                  </a:extLst>
                </a:gridCol>
              </a:tblGrid>
              <a:tr h="288815">
                <a:tc>
                  <a:txBody>
                    <a:bodyPr/>
                    <a:lstStyle/>
                    <a:p>
                      <a:r>
                        <a:rPr lang="en-US" sz="1200" b="1" dirty="0">
                          <a:solidFill>
                            <a:schemeClr val="lt1"/>
                          </a:solidFill>
                          <a:effectLst/>
                          <a:latin typeface="+mn-lt"/>
                          <a:ea typeface="+mn-ea"/>
                          <a:cs typeface="+mn-cs"/>
                        </a:rPr>
                        <a:t>Workshop Type </a:t>
                      </a:r>
                      <a:endParaRPr lang="en-US" sz="1200" dirty="0"/>
                    </a:p>
                  </a:txBody>
                  <a:tcPr/>
                </a:tc>
                <a:tc>
                  <a:txBody>
                    <a:bodyPr/>
                    <a:lstStyle/>
                    <a:p>
                      <a:pPr algn="ctr"/>
                      <a:r>
                        <a:rPr lang="en-US" sz="1200" dirty="0"/>
                        <a:t>Number of Workshops</a:t>
                      </a:r>
                    </a:p>
                  </a:txBody>
                  <a:tcPr/>
                </a:tc>
                <a:tc>
                  <a:txBody>
                    <a:bodyPr/>
                    <a:lstStyle/>
                    <a:p>
                      <a:pPr algn="ctr"/>
                      <a:r>
                        <a:rPr lang="en-US" sz="1200" dirty="0"/>
                        <a:t>Number of Participants  </a:t>
                      </a:r>
                    </a:p>
                  </a:txBody>
                  <a:tcPr/>
                </a:tc>
                <a:extLst>
                  <a:ext uri="{0D108BD9-81ED-4DB2-BD59-A6C34878D82A}">
                    <a16:rowId xmlns:a16="http://schemas.microsoft.com/office/drawing/2014/main" val="1220297258"/>
                  </a:ext>
                </a:extLst>
              </a:tr>
              <a:tr h="370840">
                <a:tc>
                  <a:txBody>
                    <a:bodyPr/>
                    <a:lstStyle/>
                    <a:p>
                      <a:pPr algn="l"/>
                      <a:r>
                        <a:rPr lang="en-US" sz="1200" dirty="0">
                          <a:solidFill>
                            <a:schemeClr val="dk1"/>
                          </a:solidFill>
                          <a:effectLst/>
                          <a:latin typeface="+mn-lt"/>
                          <a:ea typeface="+mn-ea"/>
                          <a:cs typeface="+mn-cs"/>
                        </a:rPr>
                        <a:t>Student </a:t>
                      </a:r>
                      <a:endParaRPr lang="en-US" sz="1200" dirty="0"/>
                    </a:p>
                  </a:txBody>
                  <a:tcPr anchor="ctr"/>
                </a:tc>
                <a:tc>
                  <a:txBody>
                    <a:bodyPr/>
                    <a:lstStyle/>
                    <a:p>
                      <a:pPr algn="ctr"/>
                      <a:r>
                        <a:rPr lang="en-US" sz="1200" dirty="0"/>
                        <a:t>1,150</a:t>
                      </a:r>
                    </a:p>
                  </a:txBody>
                  <a:tcPr anchor="ctr"/>
                </a:tc>
                <a:tc>
                  <a:txBody>
                    <a:bodyPr/>
                    <a:lstStyle/>
                    <a:p>
                      <a:pPr algn="ctr"/>
                      <a:r>
                        <a:rPr lang="en-US" sz="1200" dirty="0"/>
                        <a:t>32,998</a:t>
                      </a:r>
                    </a:p>
                  </a:txBody>
                  <a:tcPr anchor="ctr"/>
                </a:tc>
                <a:extLst>
                  <a:ext uri="{0D108BD9-81ED-4DB2-BD59-A6C34878D82A}">
                    <a16:rowId xmlns:a16="http://schemas.microsoft.com/office/drawing/2014/main" val="408079716"/>
                  </a:ext>
                </a:extLst>
              </a:tr>
              <a:tr h="370840">
                <a:tc>
                  <a:txBody>
                    <a:bodyPr/>
                    <a:lstStyle/>
                    <a:p>
                      <a:pPr algn="l"/>
                      <a:r>
                        <a:rPr lang="en-US" sz="1200" dirty="0"/>
                        <a:t>Staff</a:t>
                      </a:r>
                    </a:p>
                  </a:txBody>
                  <a:tcPr anchor="ctr"/>
                </a:tc>
                <a:tc>
                  <a:txBody>
                    <a:bodyPr/>
                    <a:lstStyle/>
                    <a:p>
                      <a:pPr algn="ctr"/>
                      <a:r>
                        <a:rPr lang="en-US" sz="1200" dirty="0"/>
                        <a:t>10</a:t>
                      </a:r>
                    </a:p>
                  </a:txBody>
                  <a:tcPr anchor="ctr"/>
                </a:tc>
                <a:tc>
                  <a:txBody>
                    <a:bodyPr/>
                    <a:lstStyle/>
                    <a:p>
                      <a:pPr algn="ctr"/>
                      <a:r>
                        <a:rPr lang="en-US" sz="1200" dirty="0"/>
                        <a:t>33</a:t>
                      </a:r>
                    </a:p>
                  </a:txBody>
                  <a:tcPr anchor="ctr"/>
                </a:tc>
                <a:extLst>
                  <a:ext uri="{0D108BD9-81ED-4DB2-BD59-A6C34878D82A}">
                    <a16:rowId xmlns:a16="http://schemas.microsoft.com/office/drawing/2014/main" val="1298050952"/>
                  </a:ext>
                </a:extLst>
              </a:tr>
              <a:tr h="370840">
                <a:tc>
                  <a:txBody>
                    <a:bodyPr/>
                    <a:lstStyle/>
                    <a:p>
                      <a:pPr algn="l"/>
                      <a:r>
                        <a:rPr lang="en-US" sz="1200" dirty="0"/>
                        <a:t>Parents/Caregiver </a:t>
                      </a:r>
                    </a:p>
                  </a:txBody>
                  <a:tcPr anchor="ctr"/>
                </a:tc>
                <a:tc>
                  <a:txBody>
                    <a:bodyPr/>
                    <a:lstStyle/>
                    <a:p>
                      <a:pPr algn="ctr"/>
                      <a:r>
                        <a:rPr lang="en-US" sz="1200" dirty="0"/>
                        <a:t>22</a:t>
                      </a:r>
                    </a:p>
                  </a:txBody>
                  <a:tcPr anchor="ctr"/>
                </a:tc>
                <a:tc>
                  <a:txBody>
                    <a:bodyPr/>
                    <a:lstStyle/>
                    <a:p>
                      <a:pPr algn="ctr"/>
                      <a:r>
                        <a:rPr lang="en-US" sz="1200" dirty="0"/>
                        <a:t>48</a:t>
                      </a:r>
                    </a:p>
                  </a:txBody>
                  <a:tcPr anchor="ctr"/>
                </a:tc>
                <a:extLst>
                  <a:ext uri="{0D108BD9-81ED-4DB2-BD59-A6C34878D82A}">
                    <a16:rowId xmlns:a16="http://schemas.microsoft.com/office/drawing/2014/main" val="488531356"/>
                  </a:ext>
                </a:extLst>
              </a:tr>
              <a:tr h="370840">
                <a:tc>
                  <a:txBody>
                    <a:bodyPr/>
                    <a:lstStyle/>
                    <a:p>
                      <a:pPr algn="l"/>
                      <a:r>
                        <a:rPr lang="en-US" sz="1200" b="1" dirty="0"/>
                        <a:t>Total </a:t>
                      </a:r>
                    </a:p>
                  </a:txBody>
                  <a:tcPr anchor="ctr"/>
                </a:tc>
                <a:tc>
                  <a:txBody>
                    <a:bodyPr/>
                    <a:lstStyle/>
                    <a:p>
                      <a:pPr algn="ctr"/>
                      <a:r>
                        <a:rPr lang="en-US" sz="1200" b="1" dirty="0"/>
                        <a:t>1,182</a:t>
                      </a:r>
                    </a:p>
                  </a:txBody>
                  <a:tcPr anchor="ctr"/>
                </a:tc>
                <a:tc>
                  <a:txBody>
                    <a:bodyPr/>
                    <a:lstStyle/>
                    <a:p>
                      <a:pPr algn="ctr"/>
                      <a:r>
                        <a:rPr lang="en-US" sz="1200" b="1" dirty="0"/>
                        <a:t>33,079</a:t>
                      </a:r>
                    </a:p>
                  </a:txBody>
                  <a:tcPr anchor="ctr"/>
                </a:tc>
                <a:extLst>
                  <a:ext uri="{0D108BD9-81ED-4DB2-BD59-A6C34878D82A}">
                    <a16:rowId xmlns:a16="http://schemas.microsoft.com/office/drawing/2014/main" val="3463671615"/>
                  </a:ext>
                </a:extLst>
              </a:tr>
            </a:tbl>
          </a:graphicData>
        </a:graphic>
      </p:graphicFrame>
      <p:pic>
        <p:nvPicPr>
          <p:cNvPr id="9" name="Picture 8" descr="Graphical user interface&#10;&#10;AI-generated content may be incorrect.">
            <a:extLst>
              <a:ext uri="{FF2B5EF4-FFF2-40B4-BE49-F238E27FC236}">
                <a16:creationId xmlns:a16="http://schemas.microsoft.com/office/drawing/2014/main" id="{4EBDD635-46DD-08E0-3261-7ADD747ECC6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203279" y="258221"/>
            <a:ext cx="2894965" cy="685800"/>
          </a:xfrm>
          <a:prstGeom prst="rect">
            <a:avLst/>
          </a:prstGeom>
          <a:noFill/>
          <a:ln>
            <a:noFill/>
          </a:ln>
        </p:spPr>
      </p:pic>
    </p:spTree>
    <p:extLst>
      <p:ext uri="{BB962C8B-B14F-4D97-AF65-F5344CB8AC3E}">
        <p14:creationId xmlns:p14="http://schemas.microsoft.com/office/powerpoint/2010/main" val="3171273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6">
            <a:extLst>
              <a:ext uri="{FF2B5EF4-FFF2-40B4-BE49-F238E27FC236}">
                <a16:creationId xmlns:a16="http://schemas.microsoft.com/office/drawing/2014/main" id="{DADC7EBF-3B2A-47CE-8523-AB7D9F0FCA4B}"/>
              </a:ext>
            </a:extLst>
          </p:cNvPr>
          <p:cNvSpPr txBox="1"/>
          <p:nvPr/>
        </p:nvSpPr>
        <p:spPr>
          <a:xfrm>
            <a:off x="373063" y="8620042"/>
            <a:ext cx="7100572" cy="554383"/>
          </a:xfrm>
          <a:prstGeom prst="rect">
            <a:avLst/>
          </a:prstGeom>
        </p:spPr>
        <p:txBody>
          <a:bodyPr vert="horz" wrap="square" lIns="0" tIns="53340" rIns="0" bIns="0" rtlCol="0">
            <a:spAutoFit/>
          </a:bodyPr>
          <a:lstStyle/>
          <a:p>
            <a:pPr marL="50800" marR="43180"/>
            <a:endParaRPr lang="en-US" sz="900" spc="40" dirty="0">
              <a:solidFill>
                <a:srgbClr val="464646"/>
              </a:solidFill>
              <a:latin typeface="Gill Sans MT"/>
              <a:cs typeface="Gill Sans MT"/>
            </a:endParaRPr>
          </a:p>
          <a:p>
            <a:pPr marL="50800" marR="43180">
              <a:lnSpc>
                <a:spcPct val="137500"/>
              </a:lnSpc>
              <a:spcBef>
                <a:spcPts val="5"/>
              </a:spcBef>
            </a:pPr>
            <a:endParaRPr lang="en-US" sz="900" spc="40" dirty="0">
              <a:solidFill>
                <a:srgbClr val="464646"/>
              </a:solidFill>
              <a:latin typeface="Gill Sans MT"/>
              <a:cs typeface="Gill Sans MT"/>
            </a:endParaRPr>
          </a:p>
          <a:p>
            <a:pPr marL="50800" marR="43180">
              <a:lnSpc>
                <a:spcPct val="137500"/>
              </a:lnSpc>
              <a:spcBef>
                <a:spcPts val="5"/>
              </a:spcBef>
            </a:pPr>
            <a:endParaRPr sz="900" dirty="0">
              <a:latin typeface="Gill Sans MT"/>
              <a:cs typeface="Gill Sans MT"/>
            </a:endParaRPr>
          </a:p>
        </p:txBody>
      </p:sp>
      <p:sp>
        <p:nvSpPr>
          <p:cNvPr id="6" name="object 9">
            <a:extLst>
              <a:ext uri="{FF2B5EF4-FFF2-40B4-BE49-F238E27FC236}">
                <a16:creationId xmlns:a16="http://schemas.microsoft.com/office/drawing/2014/main" id="{68787D2C-CD32-474E-93E9-BFE7FD04BF1B}"/>
              </a:ext>
            </a:extLst>
          </p:cNvPr>
          <p:cNvSpPr/>
          <p:nvPr/>
        </p:nvSpPr>
        <p:spPr>
          <a:xfrm>
            <a:off x="238124" y="901453"/>
            <a:ext cx="6858634" cy="1270"/>
          </a:xfrm>
          <a:custGeom>
            <a:avLst/>
            <a:gdLst/>
            <a:ahLst/>
            <a:cxnLst/>
            <a:rect l="l" t="t" r="r" b="b"/>
            <a:pathLst>
              <a:path w="6858634" h="1269">
                <a:moveTo>
                  <a:pt x="0" y="0"/>
                </a:moveTo>
                <a:lnTo>
                  <a:pt x="6858131" y="1040"/>
                </a:lnTo>
              </a:path>
            </a:pathLst>
          </a:custGeom>
          <a:ln w="12756">
            <a:solidFill>
              <a:srgbClr val="000000"/>
            </a:solidFill>
          </a:ln>
        </p:spPr>
        <p:txBody>
          <a:bodyPr wrap="square" lIns="0" tIns="0" rIns="0" bIns="0" rtlCol="0"/>
          <a:lstStyle/>
          <a:p>
            <a:endParaRPr dirty="0"/>
          </a:p>
        </p:txBody>
      </p:sp>
      <p:sp>
        <p:nvSpPr>
          <p:cNvPr id="7" name="object 10">
            <a:extLst>
              <a:ext uri="{FF2B5EF4-FFF2-40B4-BE49-F238E27FC236}">
                <a16:creationId xmlns:a16="http://schemas.microsoft.com/office/drawing/2014/main" id="{F7B240F0-D23B-4314-982E-97E43B0809DA}"/>
              </a:ext>
            </a:extLst>
          </p:cNvPr>
          <p:cNvSpPr txBox="1"/>
          <p:nvPr/>
        </p:nvSpPr>
        <p:spPr>
          <a:xfrm>
            <a:off x="791131" y="426382"/>
            <a:ext cx="6587490" cy="259045"/>
          </a:xfrm>
          <a:prstGeom prst="rect">
            <a:avLst/>
          </a:prstGeom>
        </p:spPr>
        <p:txBody>
          <a:bodyPr vert="horz" wrap="square" lIns="0" tIns="53340" rIns="0" bIns="0" rtlCol="0">
            <a:spAutoFit/>
          </a:bodyPr>
          <a:lstStyle/>
          <a:p>
            <a:pPr marL="3034030" marR="5080" indent="-387985">
              <a:lnSpc>
                <a:spcPts val="1600"/>
              </a:lnSpc>
              <a:spcBef>
                <a:spcPts val="420"/>
              </a:spcBef>
            </a:pPr>
            <a:r>
              <a:rPr lang="en-US" b="1" spc="-25" dirty="0">
                <a:solidFill>
                  <a:srgbClr val="FC6A37"/>
                </a:solidFill>
                <a:latin typeface="Arial"/>
                <a:cs typeface="Arial"/>
              </a:rPr>
              <a:t>ENDGBV  </a:t>
            </a:r>
            <a:r>
              <a:rPr b="1" spc="-25" dirty="0">
                <a:solidFill>
                  <a:srgbClr val="FC6A37"/>
                </a:solidFill>
                <a:latin typeface="Arial"/>
                <a:cs typeface="Arial"/>
              </a:rPr>
              <a:t>202</a:t>
            </a:r>
            <a:r>
              <a:rPr lang="en-US" b="1" spc="-25" dirty="0">
                <a:solidFill>
                  <a:srgbClr val="FC6A37"/>
                </a:solidFill>
                <a:latin typeface="Arial"/>
                <a:cs typeface="Arial"/>
              </a:rPr>
              <a:t>4</a:t>
            </a:r>
            <a:r>
              <a:rPr b="1" spc="-75" dirty="0">
                <a:solidFill>
                  <a:srgbClr val="FC6A37"/>
                </a:solidFill>
                <a:latin typeface="Arial"/>
                <a:cs typeface="Arial"/>
              </a:rPr>
              <a:t> </a:t>
            </a:r>
            <a:r>
              <a:rPr lang="en-US" b="1" spc="-75" dirty="0">
                <a:solidFill>
                  <a:srgbClr val="FC6A37"/>
                </a:solidFill>
                <a:latin typeface="Arial"/>
                <a:cs typeface="Arial"/>
              </a:rPr>
              <a:t>Fact Sheet </a:t>
            </a:r>
            <a:endParaRPr dirty="0">
              <a:latin typeface="Arial"/>
              <a:cs typeface="Arial"/>
            </a:endParaRPr>
          </a:p>
        </p:txBody>
      </p:sp>
      <p:sp>
        <p:nvSpPr>
          <p:cNvPr id="13" name="Slide Number Placeholder 12">
            <a:extLst>
              <a:ext uri="{FF2B5EF4-FFF2-40B4-BE49-F238E27FC236}">
                <a16:creationId xmlns:a16="http://schemas.microsoft.com/office/drawing/2014/main" id="{11D01EBC-7213-46DB-AC1E-4BEED53A0321}"/>
              </a:ext>
            </a:extLst>
          </p:cNvPr>
          <p:cNvSpPr>
            <a:spLocks noGrp="1"/>
          </p:cNvSpPr>
          <p:nvPr>
            <p:ph type="sldNum" sz="quarter" idx="7"/>
          </p:nvPr>
        </p:nvSpPr>
        <p:spPr/>
        <p:txBody>
          <a:bodyPr/>
          <a:lstStyle/>
          <a:p>
            <a:fld id="{B6F15528-21DE-4FAA-801E-634DDDAF4B2B}" type="slidenum">
              <a:rPr lang="en-US" smtClean="0"/>
              <a:t>6</a:t>
            </a:fld>
            <a:endParaRPr lang="en-US" dirty="0"/>
          </a:p>
        </p:txBody>
      </p:sp>
      <p:sp>
        <p:nvSpPr>
          <p:cNvPr id="16" name="object 5">
            <a:extLst>
              <a:ext uri="{FF2B5EF4-FFF2-40B4-BE49-F238E27FC236}">
                <a16:creationId xmlns:a16="http://schemas.microsoft.com/office/drawing/2014/main" id="{F3780CE9-32F2-48C7-A017-86D6F2F72DEF}"/>
              </a:ext>
            </a:extLst>
          </p:cNvPr>
          <p:cNvSpPr txBox="1"/>
          <p:nvPr/>
        </p:nvSpPr>
        <p:spPr>
          <a:xfrm>
            <a:off x="238124" y="1185008"/>
            <a:ext cx="6369366" cy="1213153"/>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10: Mental Health Services in Family Justice Centers (FJCs): </a:t>
            </a:r>
            <a:r>
              <a:rPr lang="en-US" sz="1300" spc="10" dirty="0">
                <a:cs typeface="Gill Sans MT"/>
              </a:rPr>
              <a:t>A collaboration between ENDGBV and New York City Health+ Hospitals that provides trauma-informed mental health support to survivors of intimate partner violence at the City’s Family Justice Centers, including </a:t>
            </a:r>
            <a:r>
              <a:rPr lang="en-US" sz="1300" dirty="0">
                <a:effectLst/>
                <a:latin typeface="Calibri" panose="020F0502020204030204" pitchFamily="34" charset="0"/>
                <a:ea typeface="Calibri" panose="020F0502020204030204" pitchFamily="34" charset="0"/>
                <a:cs typeface="Times New Roman" panose="02020603050405020304" pitchFamily="18" charset="0"/>
              </a:rPr>
              <a:t>ongoing individual and group therapy and medication management</a:t>
            </a:r>
            <a:r>
              <a:rPr lang="en-US" sz="1300" spc="10" dirty="0">
                <a:cs typeface="Gill Sans MT"/>
              </a:rPr>
              <a:t>, through a team that includes a full-time therapist, a part-time psychiatrist, and a full-time program administrator.</a:t>
            </a:r>
            <a:endParaRPr lang="en-US" sz="1300" dirty="0">
              <a:cs typeface="Gill Sans MT"/>
            </a:endParaRPr>
          </a:p>
        </p:txBody>
      </p:sp>
      <p:graphicFrame>
        <p:nvGraphicFramePr>
          <p:cNvPr id="17" name="Table 17">
            <a:extLst>
              <a:ext uri="{FF2B5EF4-FFF2-40B4-BE49-F238E27FC236}">
                <a16:creationId xmlns:a16="http://schemas.microsoft.com/office/drawing/2014/main" id="{5931AAB4-6BDC-4829-A9A5-62FB8B62AA91}"/>
              </a:ext>
            </a:extLst>
          </p:cNvPr>
          <p:cNvGraphicFramePr>
            <a:graphicFrameLocks noGrp="1"/>
          </p:cNvGraphicFramePr>
          <p:nvPr>
            <p:extLst>
              <p:ext uri="{D42A27DB-BD31-4B8C-83A1-F6EECF244321}">
                <p14:modId xmlns:p14="http://schemas.microsoft.com/office/powerpoint/2010/main" val="780928489"/>
              </p:ext>
            </p:extLst>
          </p:nvPr>
        </p:nvGraphicFramePr>
        <p:xfrm>
          <a:off x="423454" y="2552893"/>
          <a:ext cx="6522880" cy="1030495"/>
        </p:xfrm>
        <a:graphic>
          <a:graphicData uri="http://schemas.openxmlformats.org/drawingml/2006/table">
            <a:tbl>
              <a:tblPr firstRow="1" bandRow="1">
                <a:tableStyleId>{2A488322-F2BA-4B5B-9748-0D474271808F}</a:tableStyleId>
              </a:tblPr>
              <a:tblGrid>
                <a:gridCol w="3261440">
                  <a:extLst>
                    <a:ext uri="{9D8B030D-6E8A-4147-A177-3AD203B41FA5}">
                      <a16:colId xmlns:a16="http://schemas.microsoft.com/office/drawing/2014/main" val="2071852284"/>
                    </a:ext>
                  </a:extLst>
                </a:gridCol>
                <a:gridCol w="3261440">
                  <a:extLst>
                    <a:ext uri="{9D8B030D-6E8A-4147-A177-3AD203B41FA5}">
                      <a16:colId xmlns:a16="http://schemas.microsoft.com/office/drawing/2014/main" val="1650567136"/>
                    </a:ext>
                  </a:extLst>
                </a:gridCol>
              </a:tblGrid>
              <a:tr h="288815">
                <a:tc>
                  <a:txBody>
                    <a:bodyPr/>
                    <a:lstStyle/>
                    <a:p>
                      <a:r>
                        <a:rPr lang="en-US" sz="1200" b="1" dirty="0">
                          <a:solidFill>
                            <a:schemeClr val="lt1"/>
                          </a:solidFill>
                          <a:effectLst/>
                          <a:latin typeface="+mn-lt"/>
                          <a:ea typeface="+mn-ea"/>
                          <a:cs typeface="+mn-cs"/>
                        </a:rPr>
                        <a:t> Type of Activity </a:t>
                      </a:r>
                      <a:endParaRPr lang="en-US" sz="1200" dirty="0"/>
                    </a:p>
                  </a:txBody>
                  <a:tcPr/>
                </a:tc>
                <a:tc>
                  <a:txBody>
                    <a:bodyPr/>
                    <a:lstStyle/>
                    <a:p>
                      <a:pPr algn="ctr"/>
                      <a:r>
                        <a:rPr lang="en-US" sz="1200" dirty="0"/>
                        <a:t>Number </a:t>
                      </a:r>
                    </a:p>
                  </a:txBody>
                  <a:tcPr/>
                </a:tc>
                <a:extLst>
                  <a:ext uri="{0D108BD9-81ED-4DB2-BD59-A6C34878D82A}">
                    <a16:rowId xmlns:a16="http://schemas.microsoft.com/office/drawing/2014/main" val="1220297258"/>
                  </a:ext>
                </a:extLst>
              </a:tr>
              <a:tr h="370840">
                <a:tc>
                  <a:txBody>
                    <a:bodyPr/>
                    <a:lstStyle/>
                    <a:p>
                      <a:pPr algn="l"/>
                      <a:r>
                        <a:rPr lang="en-US" sz="1200" dirty="0">
                          <a:solidFill>
                            <a:schemeClr val="dk1"/>
                          </a:solidFill>
                          <a:effectLst/>
                          <a:latin typeface="+mn-lt"/>
                          <a:ea typeface="+mn-ea"/>
                          <a:cs typeface="+mn-cs"/>
                        </a:rPr>
                        <a:t>Clients </a:t>
                      </a:r>
                      <a:endParaRPr lang="en-US" sz="1200" dirty="0"/>
                    </a:p>
                  </a:txBody>
                  <a:tcPr anchor="ctr"/>
                </a:tc>
                <a:tc>
                  <a:txBody>
                    <a:bodyPr/>
                    <a:lstStyle/>
                    <a:p>
                      <a:pPr algn="ctr"/>
                      <a:r>
                        <a:rPr lang="en-US" sz="1200" dirty="0"/>
                        <a:t>424</a:t>
                      </a:r>
                    </a:p>
                  </a:txBody>
                  <a:tcPr anchor="ctr"/>
                </a:tc>
                <a:extLst>
                  <a:ext uri="{0D108BD9-81ED-4DB2-BD59-A6C34878D82A}">
                    <a16:rowId xmlns:a16="http://schemas.microsoft.com/office/drawing/2014/main" val="408079716"/>
                  </a:ext>
                </a:extLst>
              </a:tr>
              <a:tr h="370840">
                <a:tc>
                  <a:txBody>
                    <a:bodyPr/>
                    <a:lstStyle/>
                    <a:p>
                      <a:pPr algn="l"/>
                      <a:r>
                        <a:rPr lang="en-US" sz="1200" dirty="0"/>
                        <a:t>Client Visits </a:t>
                      </a:r>
                    </a:p>
                  </a:txBody>
                  <a:tcPr anchor="ctr"/>
                </a:tc>
                <a:tc>
                  <a:txBody>
                    <a:bodyPr/>
                    <a:lstStyle/>
                    <a:p>
                      <a:pPr algn="ctr"/>
                      <a:r>
                        <a:rPr lang="en-US" sz="1200" dirty="0"/>
                        <a:t>2,898</a:t>
                      </a:r>
                    </a:p>
                  </a:txBody>
                  <a:tcPr anchor="ctr"/>
                </a:tc>
                <a:extLst>
                  <a:ext uri="{0D108BD9-81ED-4DB2-BD59-A6C34878D82A}">
                    <a16:rowId xmlns:a16="http://schemas.microsoft.com/office/drawing/2014/main" val="1298050952"/>
                  </a:ext>
                </a:extLst>
              </a:tr>
            </a:tbl>
          </a:graphicData>
        </a:graphic>
      </p:graphicFrame>
      <p:sp>
        <p:nvSpPr>
          <p:cNvPr id="18" name="object 5">
            <a:extLst>
              <a:ext uri="{FF2B5EF4-FFF2-40B4-BE49-F238E27FC236}">
                <a16:creationId xmlns:a16="http://schemas.microsoft.com/office/drawing/2014/main" id="{752F6474-442F-47E7-A82C-C0D07AF4A9C5}"/>
              </a:ext>
            </a:extLst>
          </p:cNvPr>
          <p:cNvSpPr txBox="1"/>
          <p:nvPr/>
        </p:nvSpPr>
        <p:spPr>
          <a:xfrm>
            <a:off x="373063" y="3858768"/>
            <a:ext cx="6369366" cy="1013098"/>
          </a:xfrm>
          <a:prstGeom prst="rect">
            <a:avLst/>
          </a:prstGeom>
        </p:spPr>
        <p:txBody>
          <a:bodyPr vert="horz" wrap="square" lIns="0" tIns="12700" rIns="0" bIns="0" rtlCol="0">
            <a:spAutoFit/>
          </a:bodyPr>
          <a:lstStyle/>
          <a:p>
            <a:pPr marL="12700">
              <a:lnSpc>
                <a:spcPct val="100000"/>
              </a:lnSpc>
              <a:spcBef>
                <a:spcPts val="100"/>
              </a:spcBef>
            </a:pPr>
            <a:r>
              <a:rPr lang="en-US" sz="1300" b="1" i="1" spc="10" dirty="0">
                <a:cs typeface="Gill Sans MT"/>
              </a:rPr>
              <a:t>Table 11: Home+ Program: </a:t>
            </a:r>
            <a:r>
              <a:rPr lang="en-US" sz="1300" spc="10" dirty="0">
                <a:cs typeface="Gill Sans MT"/>
              </a:rPr>
              <a:t>A free city-wide program that helps survivors of domestic and gender-based violence stay safely in their homes by providing pendant alarm systems to call for help, lock change and repair services for doors and windows, low-barrier flexible funding grants to help cover expenses to maintain or secure housing, housing-related case management, and safety planning.</a:t>
            </a:r>
            <a:r>
              <a:rPr lang="en-US" sz="1300" spc="10" baseline="30000" dirty="0">
                <a:cs typeface="Gill Sans MT"/>
              </a:rPr>
              <a:t>3</a:t>
            </a:r>
            <a:endParaRPr sz="1300" baseline="30000" dirty="0">
              <a:cs typeface="Gill Sans MT"/>
            </a:endParaRPr>
          </a:p>
        </p:txBody>
      </p:sp>
      <p:graphicFrame>
        <p:nvGraphicFramePr>
          <p:cNvPr id="19" name="Table 17">
            <a:extLst>
              <a:ext uri="{FF2B5EF4-FFF2-40B4-BE49-F238E27FC236}">
                <a16:creationId xmlns:a16="http://schemas.microsoft.com/office/drawing/2014/main" id="{515F9CEC-C5B8-4687-ADCE-B689BB0CB502}"/>
              </a:ext>
            </a:extLst>
          </p:cNvPr>
          <p:cNvGraphicFramePr>
            <a:graphicFrameLocks noGrp="1"/>
          </p:cNvGraphicFramePr>
          <p:nvPr>
            <p:extLst>
              <p:ext uri="{D42A27DB-BD31-4B8C-83A1-F6EECF244321}">
                <p14:modId xmlns:p14="http://schemas.microsoft.com/office/powerpoint/2010/main" val="2540384393"/>
              </p:ext>
            </p:extLst>
          </p:nvPr>
        </p:nvGraphicFramePr>
        <p:xfrm>
          <a:off x="381000" y="5150528"/>
          <a:ext cx="6522880" cy="1401335"/>
        </p:xfrm>
        <a:graphic>
          <a:graphicData uri="http://schemas.openxmlformats.org/drawingml/2006/table">
            <a:tbl>
              <a:tblPr firstRow="1" bandRow="1">
                <a:tableStyleId>{2A488322-F2BA-4B5B-9748-0D474271808F}</a:tableStyleId>
              </a:tblPr>
              <a:tblGrid>
                <a:gridCol w="3261440">
                  <a:extLst>
                    <a:ext uri="{9D8B030D-6E8A-4147-A177-3AD203B41FA5}">
                      <a16:colId xmlns:a16="http://schemas.microsoft.com/office/drawing/2014/main" val="2071852284"/>
                    </a:ext>
                  </a:extLst>
                </a:gridCol>
                <a:gridCol w="3261440">
                  <a:extLst>
                    <a:ext uri="{9D8B030D-6E8A-4147-A177-3AD203B41FA5}">
                      <a16:colId xmlns:a16="http://schemas.microsoft.com/office/drawing/2014/main" val="1650567136"/>
                    </a:ext>
                  </a:extLst>
                </a:gridCol>
              </a:tblGrid>
              <a:tr h="288815">
                <a:tc>
                  <a:txBody>
                    <a:bodyPr/>
                    <a:lstStyle/>
                    <a:p>
                      <a:r>
                        <a:rPr lang="en-US" sz="1200" dirty="0"/>
                        <a:t>Type of Activity </a:t>
                      </a:r>
                    </a:p>
                  </a:txBody>
                  <a:tcPr/>
                </a:tc>
                <a:tc>
                  <a:txBody>
                    <a:bodyPr/>
                    <a:lstStyle/>
                    <a:p>
                      <a:pPr algn="ctr"/>
                      <a:r>
                        <a:rPr lang="en-US" sz="1200" dirty="0"/>
                        <a:t>Client Served </a:t>
                      </a:r>
                    </a:p>
                  </a:txBody>
                  <a:tcPr/>
                </a:tc>
                <a:extLst>
                  <a:ext uri="{0D108BD9-81ED-4DB2-BD59-A6C34878D82A}">
                    <a16:rowId xmlns:a16="http://schemas.microsoft.com/office/drawing/2014/main" val="1220297258"/>
                  </a:ext>
                </a:extLst>
              </a:tr>
              <a:tr h="370840">
                <a:tc>
                  <a:txBody>
                    <a:bodyPr/>
                    <a:lstStyle/>
                    <a:p>
                      <a:pPr algn="l"/>
                      <a:r>
                        <a:rPr lang="en-US" sz="1200" dirty="0"/>
                        <a:t>Personal Alarm  </a:t>
                      </a:r>
                    </a:p>
                  </a:txBody>
                  <a:tcPr anchor="ctr"/>
                </a:tc>
                <a:tc>
                  <a:txBody>
                    <a:bodyPr/>
                    <a:lstStyle/>
                    <a:p>
                      <a:pPr algn="ctr"/>
                      <a:r>
                        <a:rPr lang="en-US" sz="1200" dirty="0"/>
                        <a:t>1,230</a:t>
                      </a:r>
                    </a:p>
                  </a:txBody>
                  <a:tcPr anchor="ctr"/>
                </a:tc>
                <a:extLst>
                  <a:ext uri="{0D108BD9-81ED-4DB2-BD59-A6C34878D82A}">
                    <a16:rowId xmlns:a16="http://schemas.microsoft.com/office/drawing/2014/main" val="408079716"/>
                  </a:ext>
                </a:extLst>
              </a:tr>
              <a:tr h="370840">
                <a:tc>
                  <a:txBody>
                    <a:bodyPr/>
                    <a:lstStyle/>
                    <a:p>
                      <a:pPr algn="l"/>
                      <a:r>
                        <a:rPr lang="en-US" sz="1200" dirty="0"/>
                        <a:t>Locksmith</a:t>
                      </a:r>
                    </a:p>
                  </a:txBody>
                  <a:tcPr anchor="ctr"/>
                </a:tc>
                <a:tc>
                  <a:txBody>
                    <a:bodyPr/>
                    <a:lstStyle/>
                    <a:p>
                      <a:pPr algn="ctr"/>
                      <a:r>
                        <a:rPr lang="en-US" sz="1200" dirty="0"/>
                        <a:t>65</a:t>
                      </a:r>
                    </a:p>
                  </a:txBody>
                  <a:tcPr anchor="ctr"/>
                </a:tc>
                <a:extLst>
                  <a:ext uri="{0D108BD9-81ED-4DB2-BD59-A6C34878D82A}">
                    <a16:rowId xmlns:a16="http://schemas.microsoft.com/office/drawing/2014/main" val="335342182"/>
                  </a:ext>
                </a:extLst>
              </a:tr>
              <a:tr h="370840">
                <a:tc>
                  <a:txBody>
                    <a:bodyPr/>
                    <a:lstStyle/>
                    <a:p>
                      <a:pPr algn="l"/>
                      <a:r>
                        <a:rPr lang="en-US" sz="1200" dirty="0"/>
                        <a:t>Flexible Funding Grant</a:t>
                      </a:r>
                    </a:p>
                  </a:txBody>
                  <a:tcPr anchor="ctr"/>
                </a:tc>
                <a:tc>
                  <a:txBody>
                    <a:bodyPr/>
                    <a:lstStyle/>
                    <a:p>
                      <a:pPr algn="ctr"/>
                      <a:r>
                        <a:rPr lang="en-US" sz="1200" dirty="0"/>
                        <a:t>121</a:t>
                      </a:r>
                    </a:p>
                  </a:txBody>
                  <a:tcPr anchor="ctr"/>
                </a:tc>
                <a:extLst>
                  <a:ext uri="{0D108BD9-81ED-4DB2-BD59-A6C34878D82A}">
                    <a16:rowId xmlns:a16="http://schemas.microsoft.com/office/drawing/2014/main" val="2678542265"/>
                  </a:ext>
                </a:extLst>
              </a:tr>
            </a:tbl>
          </a:graphicData>
        </a:graphic>
      </p:graphicFrame>
      <p:sp>
        <p:nvSpPr>
          <p:cNvPr id="8" name="TextBox 7">
            <a:extLst>
              <a:ext uri="{FF2B5EF4-FFF2-40B4-BE49-F238E27FC236}">
                <a16:creationId xmlns:a16="http://schemas.microsoft.com/office/drawing/2014/main" id="{395FF102-6A4B-5230-F2EE-FECA628AB120}"/>
              </a:ext>
            </a:extLst>
          </p:cNvPr>
          <p:cNvSpPr txBox="1"/>
          <p:nvPr/>
        </p:nvSpPr>
        <p:spPr>
          <a:xfrm>
            <a:off x="381000" y="6570169"/>
            <a:ext cx="6389530" cy="1107996"/>
          </a:xfrm>
          <a:prstGeom prst="rect">
            <a:avLst/>
          </a:prstGeom>
          <a:noFill/>
        </p:spPr>
        <p:txBody>
          <a:bodyPr wrap="square" rtlCol="0">
            <a:spAutoFit/>
          </a:bodyPr>
          <a:lstStyle/>
          <a:p>
            <a:r>
              <a:rPr lang="en-US" sz="1100" baseline="30000" dirty="0">
                <a:ea typeface="Aptos" panose="020B0004020202020204" pitchFamily="34" charset="0"/>
                <a:cs typeface="Aptos" panose="020B0004020202020204" pitchFamily="34" charset="0"/>
              </a:rPr>
              <a:t>1</a:t>
            </a:r>
            <a:r>
              <a:rPr lang="en-US" sz="1100" dirty="0">
                <a:ea typeface="Aptos" panose="020B0004020202020204" pitchFamily="34" charset="0"/>
                <a:cs typeface="Aptos" panose="020B0004020202020204" pitchFamily="34" charset="0"/>
              </a:rPr>
              <a:t>The NYC 24-Hour HOPE hotline numbers only reflect domestic violence-related calls. </a:t>
            </a:r>
            <a:endParaRPr lang="en-US" sz="1100" baseline="30000" dirty="0">
              <a:effectLst/>
              <a:ea typeface="Aptos" panose="020B0004020202020204" pitchFamily="34" charset="0"/>
              <a:cs typeface="Aptos" panose="020B0004020202020204" pitchFamily="34" charset="0"/>
            </a:endParaRPr>
          </a:p>
          <a:p>
            <a:r>
              <a:rPr lang="en-US" sz="1000" baseline="30000" dirty="0">
                <a:effectLst/>
                <a:ea typeface="Aptos" panose="020B0004020202020204" pitchFamily="34" charset="0"/>
                <a:cs typeface="Aptos" panose="020B0004020202020204" pitchFamily="34" charset="0"/>
              </a:rPr>
              <a:t>2</a:t>
            </a:r>
            <a:r>
              <a:rPr lang="en-US" sz="1100" dirty="0">
                <a:effectLst/>
                <a:ea typeface="Aptos" panose="020B0004020202020204" pitchFamily="34" charset="0"/>
                <a:cs typeface="Aptos" panose="020B0004020202020204" pitchFamily="34" charset="0"/>
              </a:rPr>
              <a:t>The FJCs provide services remotely or in person depending on the needs of the client. ENDGBV is working on more consistent tracking of virtual visits through enhancements to our FJC application. </a:t>
            </a:r>
          </a:p>
          <a:p>
            <a:r>
              <a:rPr lang="en-US" sz="1000" baseline="30000" dirty="0"/>
              <a:t>3</a:t>
            </a:r>
            <a:r>
              <a:rPr lang="en-US" sz="1100" dirty="0"/>
              <a:t>The PERS numbers reflect January 1, 2024 through December 31, 2024. The flex funding and locksmith services started July 1, 2024, and therefore, the numbers reflect the period July 1, 2024 through December 31, 2024. During this period, survivors received a total of $185,642.80 in flex funding. </a:t>
            </a:r>
          </a:p>
        </p:txBody>
      </p:sp>
      <p:pic>
        <p:nvPicPr>
          <p:cNvPr id="9" name="Picture 8" descr="Graphical user interface&#10;&#10;AI-generated content may be incorrect.">
            <a:extLst>
              <a:ext uri="{FF2B5EF4-FFF2-40B4-BE49-F238E27FC236}">
                <a16:creationId xmlns:a16="http://schemas.microsoft.com/office/drawing/2014/main" id="{3FADE6AD-9990-A518-FC70-5FBE74973B6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bwMode="auto">
          <a:xfrm>
            <a:off x="203279" y="258221"/>
            <a:ext cx="2894965" cy="685800"/>
          </a:xfrm>
          <a:prstGeom prst="rect">
            <a:avLst/>
          </a:prstGeom>
          <a:noFill/>
          <a:ln>
            <a:noFill/>
          </a:ln>
        </p:spPr>
      </p:pic>
    </p:spTree>
    <p:extLst>
      <p:ext uri="{BB962C8B-B14F-4D97-AF65-F5344CB8AC3E}">
        <p14:creationId xmlns:p14="http://schemas.microsoft.com/office/powerpoint/2010/main" val="13407948"/>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53681</TotalTime>
  <Words>854</Words>
  <Application>Microsoft Office PowerPoint</Application>
  <PresentationFormat>Custom</PresentationFormat>
  <Paragraphs>213</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Aptos</vt:lpstr>
      <vt:lpstr>Arial</vt:lpstr>
      <vt:lpstr>Calibri</vt:lpstr>
      <vt:lpstr>Gill Sans MT</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Hill, Edward</dc:creator>
  <cp:lastModifiedBy>Hill, Edward</cp:lastModifiedBy>
  <cp:revision>138</cp:revision>
  <cp:lastPrinted>2024-03-20T11:33:49Z</cp:lastPrinted>
  <dcterms:created xsi:type="dcterms:W3CDTF">2022-01-22T17:38:41Z</dcterms:created>
  <dcterms:modified xsi:type="dcterms:W3CDTF">2025-10-02T16:04:16Z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2021-01-29T00:00:00Z</vt:filetime>
  </property>
  <property fmtid="{D5CDD505-2E9C-101B-9397-08002B2CF9AE}" pid="3" name="Creator">
    <vt:lpwstr>Chromium</vt:lpwstr>
  </property>
  <property fmtid="{D5CDD505-2E9C-101B-9397-08002B2CF9AE}" pid="4" name="LastSaved">
    <vt:filetime>2022-01-22T00:00:00Z</vt:filetime>
  </property>
</Properties>
</file>