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7" r:id="rId2"/>
    <p:sldId id="340" r:id="rId3"/>
    <p:sldId id="380" r:id="rId4"/>
    <p:sldId id="388" r:id="rId5"/>
    <p:sldId id="387" r:id="rId6"/>
    <p:sldId id="385" r:id="rId7"/>
    <p:sldId id="384" r:id="rId8"/>
    <p:sldId id="374" r:id="rId9"/>
    <p:sldId id="383" r:id="rId10"/>
    <p:sldId id="382" r:id="rId11"/>
    <p:sldId id="381" r:id="rId12"/>
    <p:sldId id="359" r:id="rId13"/>
    <p:sldId id="336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7D"/>
    <a:srgbClr val="0000FF"/>
    <a:srgbClr val="FFFFFF"/>
    <a:srgbClr val="16202A"/>
    <a:srgbClr val="262626"/>
    <a:srgbClr val="F6862A"/>
    <a:srgbClr val="015699"/>
    <a:srgbClr val="F4740A"/>
    <a:srgbClr val="2E3948"/>
    <a:srgbClr val="EC9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542" autoAdjust="0"/>
  </p:normalViewPr>
  <p:slideViewPr>
    <p:cSldViewPr snapToGrid="0" snapToObjects="1">
      <p:cViewPr varScale="1">
        <p:scale>
          <a:sx n="110" d="100"/>
          <a:sy n="110" d="100"/>
        </p:scale>
        <p:origin x="16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783E0-50DD-43D4-8195-B3358D0C857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DFEED-A1AF-4E98-A7AC-D8B0C1321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7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9905C9-03F8-4125-9B42-D4C7490BB050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410442-BDBF-485B-B2DA-7E3C1216CF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6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-1"/>
            <a:ext cx="9144000" cy="6917635"/>
          </a:xfrm>
          <a:prstGeom prst="rect">
            <a:avLst/>
          </a:prstGeom>
          <a:solidFill>
            <a:srgbClr val="00247D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4" rIns="74267" bIns="37134" spcCol="0" rtlCol="0" anchor="ctr"/>
          <a:lstStyle/>
          <a:p>
            <a:pPr algn="ctr" defTabSz="848738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4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1053" y="1282573"/>
            <a:ext cx="4305630" cy="4706654"/>
          </a:xfrm>
        </p:spPr>
        <p:txBody>
          <a:bodyPr anchor="t">
            <a:norm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9079" y="1282573"/>
            <a:ext cx="3698550" cy="4732921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rgbClr val="00247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4131" y="6439115"/>
            <a:ext cx="69573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E213BD9C-7CD8-1046-B7AD-C61F2619C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417445" y="214057"/>
            <a:ext cx="8330184" cy="80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sz="40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6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791200"/>
            <a:ext cx="9144000" cy="1066804"/>
          </a:xfrm>
          <a:prstGeom prst="rect">
            <a:avLst/>
          </a:prstGeom>
          <a:solidFill>
            <a:srgbClr val="00247D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882" tIns="42441" rIns="84882" bIns="42441" spcCol="0"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00159" y="6068837"/>
            <a:ext cx="2895600" cy="523220"/>
            <a:chOff x="236551" y="6211955"/>
            <a:chExt cx="2895600" cy="523220"/>
          </a:xfrm>
        </p:grpSpPr>
        <p:sp>
          <p:nvSpPr>
            <p:cNvPr id="16" name="Footer Placeholder 3"/>
            <p:cNvSpPr txBox="1">
              <a:spLocks/>
            </p:cNvSpPr>
            <p:nvPr userDrawn="1"/>
          </p:nvSpPr>
          <p:spPr>
            <a:xfrm>
              <a:off x="236551" y="6283514"/>
              <a:ext cx="2895600" cy="365125"/>
            </a:xfrm>
            <a:prstGeom prst="rect">
              <a:avLst/>
            </a:prstGeom>
          </p:spPr>
          <p:txBody>
            <a:bodyPr vert="horz" lIns="91422" tIns="45712" rIns="91422" bIns="45712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600" kern="1200">
                  <a:solidFill>
                    <a:schemeClr val="tx1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build</a:t>
              </a:r>
              <a:r>
                <a:rPr lang="en-US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safe</a:t>
              </a:r>
              <a:r>
                <a:rPr lang="en-US" sz="2100" baseline="0" dirty="0">
                  <a:solidFill>
                    <a:srgbClr val="F474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900" baseline="0" dirty="0">
                  <a:solidFill>
                    <a:srgbClr val="F474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live</a:t>
              </a:r>
              <a:r>
                <a:rPr lang="en-US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safe </a:t>
              </a: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230343" y="6211955"/>
              <a:ext cx="3738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F4740A"/>
                  </a:solidFill>
                  <a:latin typeface="Tw Cen MT" panose="020B0602020104020603" pitchFamily="34" charset="0"/>
                </a:rPr>
                <a:t>|</a:t>
              </a:r>
              <a:endParaRPr lang="en-US" sz="2800" dirty="0">
                <a:latin typeface="Tw Cen MT" panose="020B0602020104020603" pitchFamily="34" charset="0"/>
              </a:endParaRPr>
            </a:p>
          </p:txBody>
        </p:sp>
      </p:grp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07710FCB-E9F9-4022-2AE6-3E0A624CB6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8030" y="5996059"/>
            <a:ext cx="129121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2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-1"/>
            <a:ext cx="9144000" cy="6917635"/>
          </a:xfrm>
          <a:prstGeom prst="rect">
            <a:avLst/>
          </a:prstGeom>
          <a:solidFill>
            <a:srgbClr val="00247D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4" rIns="74267" bIns="37134" spcCol="0" rtlCol="0" anchor="ctr"/>
          <a:lstStyle/>
          <a:p>
            <a:pPr algn="ctr" defTabSz="84873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544433" y="4401943"/>
            <a:ext cx="430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nyc.gov/buildings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EAAF05C-2A40-9B5B-3602-3ACC6103FB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4216"/>
          <a:stretch/>
        </p:blipFill>
        <p:spPr>
          <a:xfrm>
            <a:off x="2601781" y="2112844"/>
            <a:ext cx="3908355" cy="1316156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D60F1E4B-7BAB-2A05-655B-390442E983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0750"/>
          <a:stretch/>
        </p:blipFill>
        <p:spPr>
          <a:xfrm>
            <a:off x="2618959" y="3493816"/>
            <a:ext cx="3906083" cy="9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19" y="182254"/>
            <a:ext cx="8414469" cy="834500"/>
          </a:xfrm>
        </p:spPr>
        <p:txBody>
          <a:bodyPr>
            <a:noAutofit/>
          </a:bodyPr>
          <a:lstStyle>
            <a:lvl1pPr algn="ctr">
              <a:defRPr sz="4000" b="1" cap="all" baseline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87619" y="1351722"/>
            <a:ext cx="8414469" cy="463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Liberation Sans" panose="020B0604020202020204" pitchFamily="34" charset="0"/>
              </a:defRPr>
            </a:lvl1pPr>
            <a:lvl2pPr>
              <a:defRPr>
                <a:latin typeface="Liberation Sans" panose="020B0604020202020204" pitchFamily="34" charset="0"/>
              </a:defRPr>
            </a:lvl2pPr>
            <a:lvl3pPr>
              <a:defRPr>
                <a:latin typeface="Liberation Sans" panose="020B0604020202020204" pitchFamily="34" charset="0"/>
              </a:defRPr>
            </a:lvl3pPr>
            <a:lvl4pPr>
              <a:defRPr>
                <a:latin typeface="Liberation Sans" panose="020B0604020202020204" pitchFamily="34" charset="0"/>
              </a:defRPr>
            </a:lvl4pPr>
            <a:lvl5pPr>
              <a:defRPr>
                <a:latin typeface="Liberation Sans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4131" y="6439115"/>
            <a:ext cx="69573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E213BD9C-7CD8-1046-B7AD-C61F2619C4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880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839" y="1579457"/>
            <a:ext cx="7886700" cy="2065307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iberation Sans" panose="020B0604020202020204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1839" y="3659532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300" b="0" i="1">
                <a:solidFill>
                  <a:srgbClr val="F4740A"/>
                </a:solidFill>
                <a:effectLst/>
                <a:latin typeface="Liberation Sans" panose="020B0604020202020204" pitchFamily="34" charset="0"/>
                <a:ea typeface="Arial Unicode MS" panose="020B0604020202020204" pitchFamily="34" charset="-128"/>
                <a:cs typeface="Liberation Sans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Secondary Title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140530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3522" y="174302"/>
            <a:ext cx="8344108" cy="893223"/>
          </a:xfrm>
        </p:spPr>
        <p:txBody>
          <a:bodyPr>
            <a:noAutofit/>
          </a:bodyPr>
          <a:lstStyle>
            <a:lvl1pPr algn="ctr">
              <a:defRPr sz="40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521" y="1451928"/>
            <a:ext cx="4127231" cy="4368427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52" y="1451928"/>
            <a:ext cx="4102577" cy="4368427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4131" y="6439115"/>
            <a:ext cx="69573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E213BD9C-7CD8-1046-B7AD-C61F2619C4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4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445" y="214057"/>
            <a:ext cx="8330184" cy="809333"/>
          </a:xfrm>
        </p:spPr>
        <p:txBody>
          <a:bodyPr>
            <a:noAutofit/>
          </a:bodyPr>
          <a:lstStyle>
            <a:lvl1pPr algn="ctr"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444" y="1248877"/>
            <a:ext cx="4080737" cy="617421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444" y="1952378"/>
            <a:ext cx="4080737" cy="40588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48877"/>
            <a:ext cx="4118479" cy="617421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52378"/>
            <a:ext cx="4118479" cy="40588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4131" y="6439115"/>
            <a:ext cx="69573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E213BD9C-7CD8-1046-B7AD-C61F2619C4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4131" y="6439115"/>
            <a:ext cx="69573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E213BD9C-7CD8-1046-B7AD-C61F2619C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445" y="214058"/>
            <a:ext cx="8330184" cy="748054"/>
          </a:xfrm>
        </p:spPr>
        <p:txBody>
          <a:bodyPr>
            <a:noAutofit/>
          </a:bodyPr>
          <a:lstStyle>
            <a:lvl1pPr algn="ctr">
              <a:defRPr sz="4000">
                <a:latin typeface="Liberation Sans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43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4131" y="6439115"/>
            <a:ext cx="69573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E213BD9C-7CD8-1046-B7AD-C61F2619C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278297"/>
            <a:ext cx="9144000" cy="79513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9506" y="1423283"/>
            <a:ext cx="4754879" cy="450839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418" y="1423283"/>
            <a:ext cx="3347499" cy="450839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rgbClr val="00247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4131" y="6439115"/>
            <a:ext cx="69573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E213BD9C-7CD8-1046-B7AD-C61F2619C4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417445" y="285616"/>
            <a:ext cx="8330184" cy="80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sz="40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569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-11953"/>
            <a:ext cx="9144000" cy="6858000"/>
          </a:xfrm>
          <a:prstGeom prst="rect">
            <a:avLst/>
          </a:prstGeom>
          <a:solidFill>
            <a:srgbClr val="00247D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67" tIns="37134" rIns="74267" bIns="37134" spcCol="0" rtlCol="0" anchor="ctr"/>
          <a:lstStyle/>
          <a:p>
            <a:pPr algn="ctr" defTabSz="84873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1072411"/>
            <a:ext cx="9144000" cy="5137559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67042" y="6245523"/>
            <a:ext cx="2895600" cy="523220"/>
            <a:chOff x="236551" y="6198306"/>
            <a:chExt cx="2895600" cy="523220"/>
          </a:xfrm>
        </p:grpSpPr>
        <p:sp>
          <p:nvSpPr>
            <p:cNvPr id="8" name="Footer Placeholder 3"/>
            <p:cNvSpPr txBox="1">
              <a:spLocks/>
            </p:cNvSpPr>
            <p:nvPr userDrawn="1"/>
          </p:nvSpPr>
          <p:spPr>
            <a:xfrm>
              <a:off x="236551" y="6288453"/>
              <a:ext cx="2895600" cy="365125"/>
            </a:xfrm>
            <a:prstGeom prst="rect">
              <a:avLst/>
            </a:prstGeom>
          </p:spPr>
          <p:txBody>
            <a:bodyPr vert="horz" lIns="91422" tIns="45712" rIns="91422" bIns="45712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600" kern="1200">
                  <a:solidFill>
                    <a:schemeClr val="tx1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100" dirty="0">
                  <a:solidFill>
                    <a:schemeClr val="bg1"/>
                  </a:solidFill>
                </a:rPr>
                <a:t>build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r>
                <a:rPr lang="en-US" sz="2100" dirty="0">
                  <a:solidFill>
                    <a:schemeClr val="bg1"/>
                  </a:solidFill>
                </a:rPr>
                <a:t>safe</a:t>
              </a:r>
              <a:r>
                <a:rPr lang="en-US" sz="2100" baseline="0" dirty="0">
                  <a:solidFill>
                    <a:srgbClr val="F4740A"/>
                  </a:solidFill>
                </a:rPr>
                <a:t> </a:t>
              </a:r>
              <a:r>
                <a:rPr lang="en-US" sz="900" baseline="0" dirty="0">
                  <a:solidFill>
                    <a:srgbClr val="F4740A"/>
                  </a:solidFill>
                </a:rPr>
                <a:t> </a:t>
              </a:r>
              <a:r>
                <a:rPr lang="en-US" sz="2100" dirty="0">
                  <a:solidFill>
                    <a:schemeClr val="bg1"/>
                  </a:solidFill>
                </a:rPr>
                <a:t>live</a:t>
              </a:r>
              <a:r>
                <a:rPr lang="en-US" sz="1500" dirty="0">
                  <a:solidFill>
                    <a:schemeClr val="bg1"/>
                  </a:solidFill>
                </a:rPr>
                <a:t> </a:t>
              </a:r>
              <a:r>
                <a:rPr lang="en-US" sz="2100" dirty="0">
                  <a:solidFill>
                    <a:schemeClr val="bg1"/>
                  </a:solidFill>
                </a:rPr>
                <a:t>safe </a:t>
              </a: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230342" y="6198306"/>
              <a:ext cx="41784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4740A"/>
                  </a:solidFill>
                  <a:latin typeface="Tw Cen MT" panose="020B0602020104020603" pitchFamily="34" charset="0"/>
                </a:rPr>
                <a:t>|</a:t>
              </a:r>
              <a:endParaRPr lang="en-US" sz="2800" dirty="0">
                <a:latin typeface="Tw Cen MT" panose="020B0602020104020603" pitchFamily="34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521" y="174302"/>
            <a:ext cx="8398567" cy="89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619" y="1351722"/>
            <a:ext cx="8414469" cy="463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56CBF6B-0B27-4007-4274-2CE11AA8A9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97939" y="6343258"/>
            <a:ext cx="745093" cy="46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500" b="1" kern="1200" cap="all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344488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F4740A"/>
        </a:buClr>
        <a:buFont typeface="Wingdings 2" panose="05020102010507070707" pitchFamily="18" charset="2"/>
        <a:buChar char=""/>
        <a:defRPr sz="2500" b="1" kern="1200">
          <a:solidFill>
            <a:schemeClr val="tx1">
              <a:lumMod val="75000"/>
              <a:lumOff val="25000"/>
            </a:schemeClr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685800" indent="-34131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47D"/>
        </a:buClr>
        <a:buFont typeface="Franklin Gothic Medium" panose="020B0603020102020204" pitchFamily="34" charset="0"/>
        <a:buChar char="−"/>
        <a:defRPr sz="2500" kern="1200">
          <a:solidFill>
            <a:schemeClr val="tx1">
              <a:lumMod val="75000"/>
              <a:lumOff val="25000"/>
            </a:schemeClr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031875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47D"/>
        </a:buClr>
        <a:buFont typeface="Arial" panose="020B0604020202020204" pitchFamily="34" charset="0"/>
        <a:buChar char="•"/>
        <a:defRPr sz="2500" kern="1200">
          <a:solidFill>
            <a:schemeClr val="tx1">
              <a:lumMod val="75000"/>
              <a:lumOff val="25000"/>
            </a:schemeClr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376363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47D"/>
        </a:buClr>
        <a:buFont typeface="Arial Unicode MS" panose="020B0604020202020204" pitchFamily="34" charset="-128"/>
        <a:buChar char="⃘"/>
        <a:defRPr sz="2500" kern="1200">
          <a:solidFill>
            <a:schemeClr val="tx1">
              <a:lumMod val="75000"/>
              <a:lumOff val="25000"/>
            </a:schemeClr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1711325" indent="-334963" algn="l" defTabSz="914400" rtl="0" eaLnBrk="1" latinLnBrk="0" hangingPunct="1">
        <a:lnSpc>
          <a:spcPct val="90000"/>
        </a:lnSpc>
        <a:spcBef>
          <a:spcPts val="0"/>
        </a:spcBef>
        <a:buClr>
          <a:srgbClr val="00247D"/>
        </a:buClr>
        <a:buFont typeface="Arial Unicode MS" panose="020B0604020202020204" pitchFamily="34" charset="-128"/>
        <a:buChar char="»"/>
        <a:defRPr sz="2500" kern="1200">
          <a:solidFill>
            <a:schemeClr val="tx1">
              <a:lumMod val="75000"/>
              <a:lumOff val="25000"/>
            </a:schemeClr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c.gov/assets/buildings/pdf/ota_complaint_form.pd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1570200"/>
            <a:ext cx="9144000" cy="818790"/>
          </a:xfrm>
          <a:prstGeom prst="rect">
            <a:avLst/>
          </a:prstGeom>
        </p:spPr>
        <p:txBody>
          <a:bodyPr vert="horz" lIns="91426" tIns="45714" rIns="91426" bIns="45714" rtlCol="0" anchor="t">
            <a:noAutofit/>
          </a:bodyPr>
          <a:lstStyle>
            <a:lvl1pPr algn="ctr" defTabSz="1044976" rtl="0" eaLnBrk="1" latinLnBrk="0" hangingPunct="1">
              <a:spcBef>
                <a:spcPct val="0"/>
              </a:spcBef>
              <a:buNone/>
              <a:defRPr sz="5500" kern="1200" cap="small" baseline="0">
                <a:solidFill>
                  <a:srgbClr val="00247D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OFFICE OF THE 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TENANT ADVOCATE 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QUARTERLY REPORT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72655" y="3761456"/>
            <a:ext cx="7767781" cy="945777"/>
          </a:xfrm>
          <a:prstGeom prst="rect">
            <a:avLst/>
          </a:prstGeom>
        </p:spPr>
        <p:txBody>
          <a:bodyPr vert="horz" lIns="97017" tIns="48508" rIns="97017" bIns="48508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>
                <a:solidFill>
                  <a:srgbClr val="F68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Third </a:t>
            </a:r>
            <a:r>
              <a:rPr lang="en-US" sz="3800" b="1" dirty="0">
                <a:solidFill>
                  <a:srgbClr val="F68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Quarter of 2024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24" y="5923324"/>
            <a:ext cx="1524000" cy="682261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43620E8-98B9-44CC-A276-CCFF3822A8C0}"/>
              </a:ext>
            </a:extLst>
          </p:cNvPr>
          <p:cNvSpPr txBox="1">
            <a:spLocks/>
          </p:cNvSpPr>
          <p:nvPr/>
        </p:nvSpPr>
        <p:spPr>
          <a:xfrm>
            <a:off x="405062" y="6215194"/>
            <a:ext cx="2895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bg1"/>
                </a:solidFill>
              </a:rPr>
              <a:t>build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safe</a:t>
            </a:r>
            <a:r>
              <a:rPr lang="en-US" sz="2800" dirty="0">
                <a:solidFill>
                  <a:srgbClr val="F6862A"/>
                </a:solidFill>
              </a:rPr>
              <a:t>|</a:t>
            </a:r>
            <a:r>
              <a:rPr lang="en-US" sz="2400" dirty="0">
                <a:solidFill>
                  <a:schemeClr val="bg1"/>
                </a:solidFill>
              </a:rPr>
              <a:t>live safe </a:t>
            </a:r>
          </a:p>
        </p:txBody>
      </p:sp>
    </p:spTree>
    <p:extLst>
      <p:ext uri="{BB962C8B-B14F-4D97-AF65-F5344CB8AC3E}">
        <p14:creationId xmlns:p14="http://schemas.microsoft.com/office/powerpoint/2010/main" val="104095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19" y="158922"/>
            <a:ext cx="8414469" cy="8345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Liberation Sans" panose="020B0604020202020204" pitchFamily="34" charset="0"/>
              </a:rPr>
              <a:t>Ota: communication efforts</a:t>
            </a:r>
            <a:endParaRPr lang="en-US" sz="4000" dirty="0">
              <a:latin typeface="Liberation Sans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D9C-7CD8-1046-B7AD-C61F2619C47D}" type="slidenum">
              <a:rPr lang="en-US" smtClean="0">
                <a:latin typeface="Liberation Sans" panose="020B0604020202020204" pitchFamily="34" charset="0"/>
              </a:rPr>
              <a:pPr/>
              <a:t>10</a:t>
            </a:fld>
            <a:endParaRPr lang="en-US" dirty="0">
              <a:latin typeface="Liberation Sans" panose="020B0604020202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B43DC7-66ED-EF8E-F6A7-7C8FCC1BD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307" y="1350963"/>
            <a:ext cx="5149424" cy="4637087"/>
          </a:xfrm>
        </p:spPr>
      </p:pic>
    </p:spTree>
    <p:extLst>
      <p:ext uri="{BB962C8B-B14F-4D97-AF65-F5344CB8AC3E}">
        <p14:creationId xmlns:p14="http://schemas.microsoft.com/office/powerpoint/2010/main" val="422706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19" y="158922"/>
            <a:ext cx="8414469" cy="8345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Liberation Sans" panose="020B0604020202020204" pitchFamily="34" charset="0"/>
              </a:rPr>
              <a:t>Ota: communication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D9C-7CD8-1046-B7AD-C61F2619C47D}" type="slidenum">
              <a:rPr lang="en-US" smtClean="0">
                <a:latin typeface="Liberation Sans" panose="020B0604020202020204" pitchFamily="34" charset="0"/>
              </a:rPr>
              <a:pPr/>
              <a:t>11</a:t>
            </a:fld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3D438-399F-3FFA-0622-AD4960B3E71E}"/>
              </a:ext>
            </a:extLst>
          </p:cNvPr>
          <p:cNvSpPr/>
          <p:nvPr/>
        </p:nvSpPr>
        <p:spPr>
          <a:xfrm>
            <a:off x="364766" y="1428204"/>
            <a:ext cx="8414469" cy="4423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AB2E05-3331-5055-BF87-1BC83941A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66" y="1428205"/>
            <a:ext cx="3924300" cy="4423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F1C0FC-9B81-DF8B-65CE-A817B063F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347" y="1428205"/>
            <a:ext cx="3099887" cy="442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3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254"/>
            <a:ext cx="9143999" cy="8345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Liberation Sans" panose="020B0604020202020204" pitchFamily="34" charset="0"/>
              </a:rPr>
              <a:t>Ota: TENANT safety inspections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D9C-7CD8-1046-B7AD-C61F2619C47D}" type="slidenum">
              <a:rPr lang="en-US" smtClean="0">
                <a:latin typeface="Liberation Sans" panose="020B0604020202020204" pitchFamily="34" charset="0"/>
              </a:rPr>
              <a:pPr/>
              <a:t>12</a:t>
            </a:fld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5445" y="1341114"/>
            <a:ext cx="8553424" cy="4566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4488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Font typeface="Wingdings 2" panose="05020102010507070707" pitchFamily="18" charset="2"/>
              <a:buChar char=""/>
              <a:defRPr sz="2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3413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247D"/>
              </a:buClr>
              <a:buFont typeface="Franklin Gothic Medium" panose="020B0603020102020204" pitchFamily="34" charset="0"/>
              <a:buChar char="−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031875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247D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6363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247D"/>
              </a:buClr>
              <a:buFont typeface="Arial Unicode MS" panose="020B0604020202020204" pitchFamily="34" charset="-128"/>
              <a:buChar char="⃘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11325" indent="-334963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247D"/>
              </a:buClr>
              <a:buFont typeface="Arial Unicode MS" panose="020B0604020202020204" pitchFamily="34" charset="-128"/>
              <a:buChar char="»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3000"/>
              </a:lnSpc>
              <a:spcAft>
                <a:spcPts val="1200"/>
              </a:spcAft>
              <a:buNone/>
            </a:pPr>
            <a:r>
              <a:rPr lang="en-US" sz="1900" b="0" dirty="0">
                <a:latin typeface="Liberation Sans" panose="020B0604020202020204" pitchFamily="34" charset="0"/>
              </a:rPr>
              <a:t>The number of inspections conducted by the MDI Unit related to tenant harassment and TPP compliance are as follows:</a:t>
            </a:r>
          </a:p>
          <a:p>
            <a:pPr marL="400050" indent="-400050">
              <a:lnSpc>
                <a:spcPct val="100000"/>
              </a:lnSpc>
              <a:spcAft>
                <a:spcPts val="1000"/>
              </a:spcAft>
            </a:pPr>
            <a:r>
              <a:rPr lang="en-US" sz="1900" b="0" dirty="0">
                <a:latin typeface="Liberation Sans" panose="020B0604020202020204" pitchFamily="34" charset="0"/>
              </a:rPr>
              <a:t>This quarter, MDI</a:t>
            </a:r>
            <a:r>
              <a:rPr lang="en-US" sz="1900" dirty="0">
                <a:solidFill>
                  <a:srgbClr val="00247D"/>
                </a:solidFill>
                <a:latin typeface="Liberation Sans" panose="020B0604020202020204" pitchFamily="34" charset="0"/>
              </a:rPr>
              <a:t> conducted 301 inspections </a:t>
            </a:r>
            <a:r>
              <a:rPr lang="en-US" sz="1900" b="0" dirty="0">
                <a:latin typeface="Liberation Sans" panose="020B0604020202020204" pitchFamily="34" charset="0"/>
              </a:rPr>
              <a:t>stemming from tenant harassment complaints, resulting in </a:t>
            </a:r>
            <a:r>
              <a:rPr lang="en-US" sz="1900" dirty="0">
                <a:solidFill>
                  <a:srgbClr val="00247D"/>
                </a:solidFill>
                <a:latin typeface="Liberation Sans" panose="020B0604020202020204" pitchFamily="34" charset="0"/>
              </a:rPr>
              <a:t>211 violations </a:t>
            </a:r>
            <a:r>
              <a:rPr lang="en-US" sz="1900" b="0" dirty="0">
                <a:latin typeface="Liberation Sans" panose="020B0604020202020204" pitchFamily="34" charset="0"/>
              </a:rPr>
              <a:t>and </a:t>
            </a:r>
            <a:r>
              <a:rPr lang="en-US" sz="1900" dirty="0">
                <a:solidFill>
                  <a:srgbClr val="00247D"/>
                </a:solidFill>
                <a:latin typeface="Liberation Sans" panose="020B0604020202020204" pitchFamily="34" charset="0"/>
              </a:rPr>
              <a:t>41 Stop Work Orders (SWOs)</a:t>
            </a:r>
            <a:r>
              <a:rPr lang="en-US" sz="1900" b="0" dirty="0">
                <a:latin typeface="Liberation Sans" panose="020B0604020202020204" pitchFamily="34" charset="0"/>
              </a:rPr>
              <a:t>.</a:t>
            </a:r>
          </a:p>
          <a:p>
            <a:pPr marL="400050" indent="-400050">
              <a:lnSpc>
                <a:spcPct val="100000"/>
              </a:lnSpc>
              <a:spcAft>
                <a:spcPts val="1000"/>
              </a:spcAft>
            </a:pPr>
            <a:r>
              <a:rPr lang="en-US" sz="1900" b="0" dirty="0">
                <a:latin typeface="Liberation Sans" panose="020B0604020202020204" pitchFamily="34" charset="0"/>
              </a:rPr>
              <a:t>Additionally, </a:t>
            </a:r>
            <a:r>
              <a:rPr lang="en-US" sz="1900" dirty="0">
                <a:solidFill>
                  <a:srgbClr val="00247D"/>
                </a:solidFill>
                <a:latin typeface="Liberation Sans" panose="020B0604020202020204" pitchFamily="34" charset="0"/>
              </a:rPr>
              <a:t>289 proactive MDI TPP compliance inspections</a:t>
            </a:r>
            <a:r>
              <a:rPr lang="en-US" sz="1900" b="0" dirty="0">
                <a:latin typeface="Liberation Sans" panose="020B0604020202020204" pitchFamily="34" charset="0"/>
              </a:rPr>
              <a:t> resulted in </a:t>
            </a:r>
            <a:r>
              <a:rPr lang="en-US" sz="1900" dirty="0">
                <a:solidFill>
                  <a:srgbClr val="00247D"/>
                </a:solidFill>
                <a:latin typeface="Liberation Sans" panose="020B0604020202020204" pitchFamily="34" charset="0"/>
              </a:rPr>
              <a:t>36 violations </a:t>
            </a:r>
            <a:r>
              <a:rPr lang="en-US" sz="1900" b="0" dirty="0">
                <a:latin typeface="Liberation Sans" panose="020B0604020202020204" pitchFamily="34" charset="0"/>
              </a:rPr>
              <a:t>for unsafe conditions and </a:t>
            </a:r>
            <a:r>
              <a:rPr lang="en-US" sz="1900" dirty="0">
                <a:solidFill>
                  <a:srgbClr val="00247D"/>
                </a:solidFill>
                <a:latin typeface="Liberation Sans" panose="020B0604020202020204" pitchFamily="34" charset="0"/>
              </a:rPr>
              <a:t>28 Stop Work Orders (SWOs)</a:t>
            </a:r>
            <a:r>
              <a:rPr lang="en-US" sz="1900" b="0" dirty="0">
                <a:latin typeface="Liberation Sans" panose="020B0604020202020204" pitchFamily="34" charset="0"/>
              </a:rPr>
              <a:t>.</a:t>
            </a:r>
          </a:p>
          <a:p>
            <a:pPr marL="400050" indent="-400050">
              <a:lnSpc>
                <a:spcPct val="100000"/>
              </a:lnSpc>
              <a:spcAft>
                <a:spcPts val="1000"/>
              </a:spcAft>
            </a:pPr>
            <a:r>
              <a:rPr lang="en-US" sz="1900" dirty="0">
                <a:solidFill>
                  <a:srgbClr val="00247D"/>
                </a:solidFill>
                <a:latin typeface="Liberation Sans" panose="020B0604020202020204" pitchFamily="34" charset="0"/>
              </a:rPr>
              <a:t>242 six-month re-inspections for TPP compliance</a:t>
            </a:r>
            <a:r>
              <a:rPr lang="en-US" sz="1900" b="0" dirty="0">
                <a:latin typeface="Liberation Sans" panose="020B0604020202020204" pitchFamily="34" charset="0"/>
              </a:rPr>
              <a:t> resulted in </a:t>
            </a:r>
            <a:r>
              <a:rPr lang="en-US" sz="1900" dirty="0">
                <a:solidFill>
                  <a:srgbClr val="00247D"/>
                </a:solidFill>
                <a:latin typeface="Liberation Sans" panose="020B0604020202020204" pitchFamily="34" charset="0"/>
              </a:rPr>
              <a:t>17 violations </a:t>
            </a:r>
            <a:r>
              <a:rPr lang="en-US" sz="1900" b="0" dirty="0">
                <a:latin typeface="Liberation Sans" panose="020B0604020202020204" pitchFamily="34" charset="0"/>
              </a:rPr>
              <a:t>and </a:t>
            </a:r>
            <a:r>
              <a:rPr lang="en-US" sz="1900" dirty="0">
                <a:solidFill>
                  <a:srgbClr val="00247D"/>
                </a:solidFill>
                <a:latin typeface="Liberation Sans" panose="020B0604020202020204" pitchFamily="34" charset="0"/>
              </a:rPr>
              <a:t>9 SWOs</a:t>
            </a:r>
            <a:r>
              <a:rPr lang="en-US" sz="1900" b="0" dirty="0">
                <a:latin typeface="Liberation Sans" panose="020B0604020202020204" pitchFamily="34" charset="0"/>
              </a:rPr>
              <a:t>.</a:t>
            </a:r>
          </a:p>
          <a:p>
            <a:pPr marL="400050" indent="-400050">
              <a:lnSpc>
                <a:spcPct val="100000"/>
              </a:lnSpc>
              <a:spcAft>
                <a:spcPts val="1800"/>
              </a:spcAft>
            </a:pPr>
            <a:r>
              <a:rPr lang="en-US" sz="1900" b="0" dirty="0">
                <a:latin typeface="Liberation Sans" panose="020B0604020202020204" pitchFamily="34" charset="0"/>
              </a:rPr>
              <a:t>Finally, as a result of </a:t>
            </a:r>
            <a:r>
              <a:rPr lang="en-US" sz="1900" dirty="0">
                <a:solidFill>
                  <a:srgbClr val="00247D"/>
                </a:solidFill>
                <a:latin typeface="Liberation Sans" panose="020B0604020202020204" pitchFamily="34" charset="0"/>
              </a:rPr>
              <a:t>262 proactive inspections</a:t>
            </a:r>
            <a:r>
              <a:rPr lang="en-US" sz="1900" b="0" dirty="0">
                <a:latin typeface="Liberation Sans" panose="020B0604020202020204" pitchFamily="34" charset="0"/>
              </a:rPr>
              <a:t>, </a:t>
            </a:r>
            <a:r>
              <a:rPr lang="en-US" sz="1900" dirty="0">
                <a:solidFill>
                  <a:srgbClr val="00247D"/>
                </a:solidFill>
                <a:latin typeface="Liberation Sans" panose="020B0604020202020204" pitchFamily="34" charset="0"/>
              </a:rPr>
              <a:t>30 violations</a:t>
            </a:r>
            <a:r>
              <a:rPr lang="en-US" sz="1900" b="0" dirty="0">
                <a:latin typeface="Liberation Sans" panose="020B0604020202020204" pitchFamily="34" charset="0"/>
              </a:rPr>
              <a:t>, and </a:t>
            </a:r>
            <a:r>
              <a:rPr lang="en-US" sz="1900" dirty="0">
                <a:solidFill>
                  <a:srgbClr val="00247D"/>
                </a:solidFill>
                <a:latin typeface="Liberation Sans" panose="020B0604020202020204" pitchFamily="34" charset="0"/>
              </a:rPr>
              <a:t>10 SWOs </a:t>
            </a:r>
            <a:r>
              <a:rPr lang="en-US" sz="1900" b="0" dirty="0">
                <a:latin typeface="Liberation Sans" panose="020B0604020202020204" pitchFamily="34" charset="0"/>
              </a:rPr>
              <a:t>were issued to contractors who are listed on the Department of Buildings’ published watch list for contractors found to have performed work without a required permit in the preceding 2 years</a:t>
            </a:r>
          </a:p>
          <a:p>
            <a:pPr marL="287338" indent="0">
              <a:lnSpc>
                <a:spcPct val="93000"/>
              </a:lnSpc>
              <a:buNone/>
            </a:pPr>
            <a:r>
              <a:rPr lang="en-US" sz="1400" i="1" dirty="0">
                <a:latin typeface="Liberation Sans" panose="020B0604020202020204" pitchFamily="34" charset="0"/>
              </a:rPr>
              <a:t>*includes OTA referrals</a:t>
            </a:r>
            <a:endParaRPr lang="en-US" sz="1400" dirty="0">
              <a:latin typeface="Liberation Sans" panose="020B0604020202020204" pitchFamily="34" charset="0"/>
            </a:endParaRPr>
          </a:p>
          <a:p>
            <a:pPr>
              <a:lnSpc>
                <a:spcPct val="95000"/>
              </a:lnSpc>
              <a:spcAft>
                <a:spcPts val="1800"/>
              </a:spcAft>
            </a:pPr>
            <a:endParaRPr lang="en-US" sz="2000" dirty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5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38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Liberation Sans" panose="020B0604020202020204" pitchFamily="34" charset="0"/>
              </a:rPr>
              <a:t>OFFICE OF THE TENANT ADVOCATE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3468" y="1378789"/>
            <a:ext cx="8340918" cy="402088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3000"/>
              </a:spcAft>
              <a:buNone/>
            </a:pPr>
            <a:r>
              <a:rPr lang="en-US" sz="3000" dirty="0">
                <a:solidFill>
                  <a:srgbClr val="00247D"/>
                </a:solidFill>
                <a:latin typeface="Liberation Sans" panose="020B0604020202020204" pitchFamily="34" charset="0"/>
              </a:rPr>
              <a:t>BACKGROUND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This quarterly report for 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Office of the Tenant Advocate (OTA) </a:t>
            </a: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has been prepared pursuant to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Local Law 161 of 2017 </a:t>
            </a: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and covers the third quarter of 2024.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24131" y="6439115"/>
            <a:ext cx="695739" cy="365125"/>
          </a:xfrm>
          <a:prstGeom prst="rect">
            <a:avLst/>
          </a:prstGeom>
        </p:spPr>
        <p:txBody>
          <a:bodyPr/>
          <a:lstStyle/>
          <a:p>
            <a:fld id="{E213BD9C-7CD8-1046-B7AD-C61F2619C47D}" type="slidenum">
              <a:rPr lang="en-US" smtClean="0">
                <a:latin typeface="Liberation Sans" panose="020B0604020202020204" pitchFamily="34" charset="0"/>
              </a:rPr>
              <a:pPr/>
              <a:t>2</a:t>
            </a:fld>
            <a:endParaRPr lang="en-US" dirty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7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Liberation Sans" panose="020B0604020202020204" pitchFamily="34" charset="0"/>
              </a:rPr>
              <a:t>Ota: inquiries &amp; complaints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7690" y="1280161"/>
            <a:ext cx="8388620" cy="48358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2600" dirty="0">
                <a:solidFill>
                  <a:srgbClr val="00247D"/>
                </a:solidFill>
                <a:latin typeface="Liberation Sans" panose="020B0604020202020204" pitchFamily="34" charset="0"/>
              </a:rPr>
              <a:t>INQUIRIES</a:t>
            </a:r>
            <a:r>
              <a:rPr lang="en-US" sz="2400" dirty="0">
                <a:solidFill>
                  <a:srgbClr val="00247D"/>
                </a:solidFill>
                <a:latin typeface="Liberation Sans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0" dirty="0">
                <a:latin typeface="Liberation Sans" panose="020B0604020202020204" pitchFamily="34" charset="0"/>
              </a:rPr>
              <a:t>Following are inquiries received by OTA :</a:t>
            </a:r>
          </a:p>
          <a:p>
            <a:pPr marL="339725" lvl="0" indent="-339725">
              <a:lnSpc>
                <a:spcPct val="100000"/>
              </a:lnSpc>
              <a:spcAft>
                <a:spcPts val="800"/>
              </a:spcAft>
              <a:defRPr/>
            </a:pPr>
            <a:r>
              <a:rPr lang="en-US" sz="2000" b="0" dirty="0">
                <a:latin typeface="Liberation Sans" panose="020B0604020202020204" pitchFamily="34" charset="0"/>
              </a:rPr>
              <a:t>Work Without a Permit complaints</a:t>
            </a:r>
          </a:p>
          <a:p>
            <a:pPr marL="339725" lvl="0" indent="-339725">
              <a:lnSpc>
                <a:spcPct val="100000"/>
              </a:lnSpc>
              <a:spcAft>
                <a:spcPts val="800"/>
              </a:spcAft>
              <a:defRPr/>
            </a:pPr>
            <a:r>
              <a:rPr lang="en-US" sz="2000" b="0" dirty="0">
                <a:latin typeface="Liberation Sans" panose="020B0604020202020204" pitchFamily="34" charset="0"/>
              </a:rPr>
              <a:t>Failure to comply with Tenant Protection Plan (TPP) or unsafe construction complaints</a:t>
            </a:r>
          </a:p>
          <a:p>
            <a:pPr marL="339725" lvl="0" indent="-339725">
              <a:lnSpc>
                <a:spcPct val="100000"/>
              </a:lnSpc>
              <a:spcAft>
                <a:spcPts val="800"/>
              </a:spcAft>
              <a:defRPr/>
            </a:pPr>
            <a:r>
              <a:rPr lang="en-US" sz="2000" b="0" dirty="0">
                <a:latin typeface="Liberation Sans" panose="020B0604020202020204" pitchFamily="34" charset="0"/>
              </a:rPr>
              <a:t>Failure to post a TPP Notice or Safe Construction Bill of Rights complaints</a:t>
            </a:r>
          </a:p>
          <a:p>
            <a:pPr marL="339725" lvl="0" indent="-339725">
              <a:lnSpc>
                <a:spcPct val="100000"/>
              </a:lnSpc>
              <a:spcAft>
                <a:spcPts val="800"/>
              </a:spcAft>
              <a:defRPr/>
            </a:pPr>
            <a:r>
              <a:rPr lang="en-US" sz="2000" b="0" dirty="0">
                <a:latin typeface="Liberation Sans" panose="020B0604020202020204" pitchFamily="34" charset="0"/>
              </a:rPr>
              <a:t>Inquiries pertaining to Department processes (i.e., </a:t>
            </a:r>
            <a:r>
              <a:rPr lang="en-US" sz="2000" b="0" i="1" dirty="0">
                <a:latin typeface="Liberation Sans" panose="020B0604020202020204" pitchFamily="34" charset="0"/>
              </a:rPr>
              <a:t>How to Post or Deliver TPPs</a:t>
            </a:r>
            <a:r>
              <a:rPr lang="en-US" sz="2000" b="0" dirty="0">
                <a:latin typeface="Liberation Sans" panose="020B0604020202020204" pitchFamily="34" charset="0"/>
              </a:rPr>
              <a:t>)</a:t>
            </a:r>
          </a:p>
          <a:p>
            <a:pPr marL="339725" indent="-339725">
              <a:lnSpc>
                <a:spcPct val="100000"/>
              </a:lnSpc>
              <a:spcAft>
                <a:spcPts val="8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iberation Sans" panose="020B0604020202020204" pitchFamily="34" charset="0"/>
                <a:ea typeface="Arial Unicode MS" panose="020B0604020202020204" pitchFamily="34" charset="-128"/>
              </a:rPr>
              <a:t>Insufficient TPPs</a:t>
            </a:r>
          </a:p>
          <a:p>
            <a:pPr marL="339725" indent="-339725">
              <a:lnSpc>
                <a:spcPct val="100000"/>
              </a:lnSpc>
              <a:spcAft>
                <a:spcPts val="8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iberation Sans" panose="020B0604020202020204" pitchFamily="34" charset="0"/>
                <a:ea typeface="Arial Unicode MS" panose="020B0604020202020204" pitchFamily="34" charset="-128"/>
              </a:rPr>
              <a:t>Questions about the TPP Special Inspection requirement</a:t>
            </a:r>
            <a:endParaRPr lang="en-US" sz="2000" b="0" dirty="0">
              <a:latin typeface="Liberation Sans" panose="020B0604020202020204" pitchFamily="34" charset="0"/>
            </a:endParaRPr>
          </a:p>
          <a:p>
            <a:pPr marL="400050" lvl="0" indent="-400050">
              <a:lnSpc>
                <a:spcPct val="100000"/>
              </a:lnSpc>
              <a:spcAft>
                <a:spcPts val="2000"/>
              </a:spcAft>
              <a:defRPr/>
            </a:pPr>
            <a:endParaRPr lang="en-US" sz="2600" dirty="0">
              <a:latin typeface="Liberation Sans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24131" y="6439115"/>
            <a:ext cx="695739" cy="365125"/>
          </a:xfrm>
          <a:prstGeom prst="rect">
            <a:avLst/>
          </a:prstGeom>
        </p:spPr>
        <p:txBody>
          <a:bodyPr/>
          <a:lstStyle/>
          <a:p>
            <a:fld id="{E213BD9C-7CD8-1046-B7AD-C61F2619C47D}" type="slidenum">
              <a:rPr lang="en-US" smtClean="0">
                <a:latin typeface="Liberation Sans" panose="020B0604020202020204" pitchFamily="34" charset="0"/>
              </a:rPr>
              <a:pPr/>
              <a:t>3</a:t>
            </a:fld>
            <a:endParaRPr lang="en-US" dirty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6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Liberation Sans" panose="020B0604020202020204" pitchFamily="34" charset="0"/>
              </a:rPr>
              <a:t>Ota: inquiries &amp; complaints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7690" y="1246141"/>
            <a:ext cx="8388620" cy="48698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2600" dirty="0">
                <a:solidFill>
                  <a:srgbClr val="00247D"/>
                </a:solidFill>
                <a:latin typeface="Liberation Sans" panose="020B0604020202020204" pitchFamily="34" charset="0"/>
              </a:rPr>
              <a:t>COMPLAINTS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2000" b="0" dirty="0">
                <a:latin typeface="Liberation Sans" panose="020B0604020202020204" pitchFamily="34" charset="0"/>
              </a:rPr>
              <a:t>Following is the number of complaints received by OTA</a:t>
            </a:r>
            <a:r>
              <a:rPr lang="en-US" sz="2000" dirty="0">
                <a:latin typeface="Liberation Sans" panose="020B0604020202020204" pitchFamily="34" charset="0"/>
              </a:rPr>
              <a:t> </a:t>
            </a:r>
            <a:r>
              <a:rPr lang="en-US" sz="2000" b="0" dirty="0">
                <a:latin typeface="Liberation Sans" panose="020B0604020202020204" pitchFamily="34" charset="0"/>
              </a:rPr>
              <a:t>with a description of each complaint:</a:t>
            </a:r>
          </a:p>
          <a:p>
            <a:pPr marL="287338" lvl="0" indent="-287338">
              <a:lnSpc>
                <a:spcPct val="100000"/>
              </a:lnSpc>
              <a:spcAft>
                <a:spcPts val="1000"/>
              </a:spcAft>
              <a:defRPr/>
            </a:pPr>
            <a:r>
              <a:rPr lang="en-US" sz="2000" b="0" dirty="0">
                <a:latin typeface="Liberation Sans" panose="020B0604020202020204" pitchFamily="34" charset="0"/>
              </a:rPr>
              <a:t>This quarter OTA received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47D"/>
                </a:solidFill>
                <a:effectLst/>
                <a:uLnTx/>
                <a:uFillTx/>
                <a:latin typeface="Liberation Sans" panose="020B0604020202020204" pitchFamily="34" charset="0"/>
                <a:ea typeface="Arial Unicode MS" panose="020B0604020202020204" pitchFamily="34" charset="-128"/>
              </a:rPr>
              <a:t>464 inquiries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iberation Sans" panose="020B0604020202020204" pitchFamily="34" charset="0"/>
                <a:ea typeface="Arial Unicode MS" panose="020B0604020202020204" pitchFamily="34" charset="-128"/>
              </a:rPr>
              <a:t>. Those complaints resulted in </a:t>
            </a:r>
            <a:r>
              <a:rPr lang="en-US" sz="2000" dirty="0">
                <a:solidFill>
                  <a:srgbClr val="00247D"/>
                </a:solidFill>
                <a:latin typeface="Liberation Sans" panose="020B0604020202020204" pitchFamily="34" charset="0"/>
              </a:rPr>
              <a:t>214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47D"/>
                </a:solidFill>
                <a:effectLst/>
                <a:uLnTx/>
                <a:uFillTx/>
                <a:latin typeface="Liberation Sans" panose="020B0604020202020204" pitchFamily="34" charset="0"/>
                <a:ea typeface="Arial Unicode MS" panose="020B0604020202020204" pitchFamily="34" charset="-128"/>
              </a:rPr>
              <a:t> inspections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iberation Sans" panose="020B0604020202020204" pitchFamily="34" charset="0"/>
                <a:ea typeface="Arial Unicode MS" panose="020B0604020202020204" pitchFamily="34" charset="-128"/>
              </a:rPr>
              <a:t>by DOB’s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iberation Sans" panose="020B0604020202020204" pitchFamily="34" charset="0"/>
                <a:ea typeface="Arial Unicode MS" panose="020B0604020202020204" pitchFamily="34" charset="-128"/>
              </a:rPr>
              <a:t>Multiple Dwelling Inspections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Liberation Sans" panose="020B0604020202020204" pitchFamily="34" charset="0"/>
              </a:rPr>
              <a:t>(MDI) Unit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iberation Sans" panose="020B0604020202020204" pitchFamily="34" charset="0"/>
                <a:ea typeface="Arial Unicode MS" panose="020B0604020202020204" pitchFamily="34" charset="-128"/>
              </a:rPr>
              <a:t>and/or other DOB enforcement units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47D"/>
                </a:solidFill>
                <a:effectLst/>
                <a:uLnTx/>
                <a:uFillTx/>
                <a:latin typeface="Liberation Sans" panose="020B0604020202020204" pitchFamily="34" charset="0"/>
                <a:ea typeface="Arial Unicode MS" panose="020B0604020202020204" pitchFamily="34" charset="-128"/>
              </a:rPr>
              <a:t>187 referrals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iberation Sans" panose="020B0604020202020204" pitchFamily="34" charset="0"/>
                <a:ea typeface="Arial Unicode MS" panose="020B0604020202020204" pitchFamily="34" charset="-128"/>
              </a:rPr>
              <a:t>to other City and State agencies.</a:t>
            </a:r>
          </a:p>
          <a:p>
            <a:pPr marL="287338" indent="-287338">
              <a:lnSpc>
                <a:spcPct val="100000"/>
              </a:lnSpc>
              <a:spcAft>
                <a:spcPts val="1000"/>
              </a:spcAft>
              <a:defRPr/>
            </a:pPr>
            <a:r>
              <a:rPr lang="en-US" sz="2000" b="0" dirty="0">
                <a:latin typeface="Liberation Sans" panose="020B0604020202020204" pitchFamily="34" charset="0"/>
              </a:rPr>
              <a:t>Where a tenant harassment inquiry requires an inspection, the MDI Unit is currently performing such inspection within </a:t>
            </a:r>
            <a:r>
              <a:rPr lang="en-US" sz="2000" dirty="0">
                <a:solidFill>
                  <a:srgbClr val="00247D"/>
                </a:solidFill>
                <a:latin typeface="Liberation Sans" panose="020B0604020202020204" pitchFamily="34" charset="0"/>
              </a:rPr>
              <a:t>.757 days </a:t>
            </a:r>
            <a:r>
              <a:rPr lang="en-US" sz="2000" b="0" dirty="0">
                <a:latin typeface="Liberation Sans" panose="020B0604020202020204" pitchFamily="34" charset="0"/>
              </a:rPr>
              <a:t>of the date of referral. </a:t>
            </a:r>
          </a:p>
          <a:p>
            <a:pPr marL="287338" indent="-287338">
              <a:lnSpc>
                <a:spcPct val="100000"/>
              </a:lnSpc>
              <a:spcAft>
                <a:spcPts val="1000"/>
              </a:spcAft>
              <a:defRPr/>
            </a:pPr>
            <a:r>
              <a:rPr lang="en-US" sz="2000" b="0" dirty="0">
                <a:latin typeface="Liberation Sans" panose="020B0604020202020204" pitchFamily="34" charset="0"/>
              </a:rPr>
              <a:t>Additionally, OTA conducted proactive portfolio research in </a:t>
            </a:r>
            <a:r>
              <a:rPr lang="en-US" sz="2000" dirty="0">
                <a:solidFill>
                  <a:srgbClr val="00247D"/>
                </a:solidFill>
                <a:latin typeface="Liberation Sans" panose="020B0604020202020204" pitchFamily="34" charset="0"/>
              </a:rPr>
              <a:t>189</a:t>
            </a:r>
            <a:r>
              <a:rPr lang="en-US" sz="2000" b="0" dirty="0">
                <a:latin typeface="Liberation Sans" panose="020B0604020202020204" pitchFamily="34" charset="0"/>
              </a:rPr>
              <a:t> buildings identified as </a:t>
            </a:r>
            <a:r>
              <a:rPr lang="en-US" sz="2000" dirty="0">
                <a:solidFill>
                  <a:srgbClr val="00247D"/>
                </a:solidFill>
                <a:latin typeface="Liberation Sans" panose="020B0604020202020204" pitchFamily="34" charset="0"/>
              </a:rPr>
              <a:t>at risk </a:t>
            </a:r>
            <a:r>
              <a:rPr lang="en-US" sz="2000" b="0" dirty="0">
                <a:latin typeface="Liberation Sans" panose="020B0604020202020204" pitchFamily="34" charset="0"/>
              </a:rPr>
              <a:t>and referred </a:t>
            </a:r>
            <a:r>
              <a:rPr lang="en-US" sz="2000" dirty="0">
                <a:solidFill>
                  <a:srgbClr val="00247D"/>
                </a:solidFill>
                <a:latin typeface="Liberation Sans" panose="020B0604020202020204" pitchFamily="34" charset="0"/>
              </a:rPr>
              <a:t>9</a:t>
            </a:r>
            <a:r>
              <a:rPr lang="en-US" sz="2000" b="0" dirty="0">
                <a:latin typeface="Liberation Sans" panose="020B0604020202020204" pitchFamily="34" charset="0"/>
              </a:rPr>
              <a:t> Tenant Protection Plans for audit.</a:t>
            </a:r>
          </a:p>
          <a:p>
            <a:pPr marL="461963" indent="-461963">
              <a:lnSpc>
                <a:spcPct val="100000"/>
              </a:lnSpc>
              <a:spcAft>
                <a:spcPts val="1200"/>
              </a:spcAft>
            </a:pPr>
            <a:endParaRPr lang="en-US" sz="2300" b="0" dirty="0">
              <a:latin typeface="Liberation Sans" panose="020B0604020202020204" pitchFamily="34" charset="0"/>
            </a:endParaRPr>
          </a:p>
          <a:p>
            <a:pPr marL="461963" indent="-461963">
              <a:lnSpc>
                <a:spcPct val="100000"/>
              </a:lnSpc>
              <a:spcAft>
                <a:spcPts val="1200"/>
              </a:spcAft>
            </a:pPr>
            <a:endParaRPr lang="en-US" sz="2600" b="0" dirty="0">
              <a:latin typeface="Liberation Sans" panose="020B0604020202020204" pitchFamily="34" charset="0"/>
            </a:endParaRPr>
          </a:p>
          <a:p>
            <a:pPr marL="461963" indent="-461963">
              <a:lnSpc>
                <a:spcPct val="100000"/>
              </a:lnSpc>
              <a:spcAft>
                <a:spcPts val="1200"/>
              </a:spcAft>
            </a:pPr>
            <a:endParaRPr lang="en-US" sz="2600" dirty="0">
              <a:latin typeface="Liberation Sans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24131" y="6439115"/>
            <a:ext cx="695739" cy="365125"/>
          </a:xfrm>
          <a:prstGeom prst="rect">
            <a:avLst/>
          </a:prstGeom>
        </p:spPr>
        <p:txBody>
          <a:bodyPr/>
          <a:lstStyle/>
          <a:p>
            <a:fld id="{E213BD9C-7CD8-1046-B7AD-C61F2619C47D}" type="slidenum">
              <a:rPr lang="en-US" smtClean="0">
                <a:latin typeface="Liberation Sans" panose="020B0604020202020204" pitchFamily="34" charset="0"/>
              </a:rPr>
              <a:pPr/>
              <a:t>4</a:t>
            </a:fld>
            <a:endParaRPr lang="en-US" dirty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2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Liberation Sans" panose="020B0604020202020204" pitchFamily="34" charset="0"/>
              </a:rPr>
              <a:t>Ota: TENANT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D9C-7CD8-1046-B7AD-C61F2619C47D}" type="slidenum">
              <a:rPr lang="en-US" smtClean="0">
                <a:latin typeface="Liberation Sans" panose="020B0604020202020204" pitchFamily="34" charset="0"/>
              </a:rPr>
              <a:pPr/>
              <a:t>5</a:t>
            </a:fld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3237" y="1318831"/>
            <a:ext cx="8577883" cy="4320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4488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Font typeface="Wingdings 2" panose="05020102010507070707" pitchFamily="18" charset="2"/>
              <a:buChar char=""/>
              <a:defRPr sz="2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3413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247D"/>
              </a:buClr>
              <a:buFont typeface="Franklin Gothic Medium" panose="020B0603020102020204" pitchFamily="34" charset="0"/>
              <a:buChar char="−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031875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247D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6363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247D"/>
              </a:buClr>
              <a:buFont typeface="Arial Unicode MS" panose="020B0604020202020204" pitchFamily="34" charset="-128"/>
              <a:buChar char="⃘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11325" indent="-334963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247D"/>
              </a:buClr>
              <a:buFont typeface="Arial Unicode MS" panose="020B0604020202020204" pitchFamily="34" charset="-128"/>
              <a:buChar char="»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0" dirty="0">
                <a:latin typeface="Liberation Sans" panose="020B0604020202020204" pitchFamily="34" charset="0"/>
              </a:rPr>
              <a:t>OTA interacts with tenants on a regular basis and serves as a resource to community-based organizations, City/State/Federal elected officials, and government agencies.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2000" b="0" dirty="0">
                <a:latin typeface="Liberation Sans" panose="020B0604020202020204" pitchFamily="34" charset="0"/>
              </a:rPr>
              <a:t>The following describes OTA’s communication efforts to Tenants: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2000" b="0" dirty="0">
                <a:latin typeface="Liberation Sans" panose="020B0604020202020204" pitchFamily="34" charset="0"/>
              </a:rPr>
              <a:t>OTA participates in the bi-monthly meetings of the North Brooklyn Housing Task Force with local community groups, elected officials, and City/State agencies.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2000" b="0" dirty="0">
                <a:latin typeface="Liberation Sans" panose="020B0604020202020204" pitchFamily="34" charset="0"/>
              </a:rPr>
              <a:t>In August 2024, OTA participated at </a:t>
            </a:r>
            <a:r>
              <a:rPr lang="en-US" sz="2000" b="0" dirty="0" err="1">
                <a:latin typeface="Liberation Sans" panose="020B0604020202020204" pitchFamily="34" charset="0"/>
              </a:rPr>
              <a:t>Pa’lante</a:t>
            </a:r>
            <a:r>
              <a:rPr lang="en-US" sz="2000" b="0" dirty="0">
                <a:latin typeface="Liberation Sans" panose="020B0604020202020204" pitchFamily="34" charset="0"/>
              </a:rPr>
              <a:t> </a:t>
            </a:r>
            <a:r>
              <a:rPr lang="en-US" sz="2000" b="0" i="1" dirty="0">
                <a:latin typeface="Liberation Sans" panose="020B0604020202020204" pitchFamily="34" charset="0"/>
              </a:rPr>
              <a:t>Demystifying Housing </a:t>
            </a:r>
            <a:r>
              <a:rPr lang="en-US" sz="2000" b="0" dirty="0">
                <a:latin typeface="Liberation Sans" panose="020B0604020202020204" pitchFamily="34" charset="0"/>
              </a:rPr>
              <a:t>Conference to present a seminar on Tenant Protection Plans, followed by a round table panel discussion on Tenant Harassment.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2000" b="0" dirty="0">
                <a:latin typeface="Liberation Sans" panose="020B0604020202020204" pitchFamily="34" charset="0"/>
              </a:rPr>
              <a:t>Listed on DOB’s website, OTA can be reached by phone at </a:t>
            </a:r>
            <a:r>
              <a:rPr lang="en-US" sz="2000" dirty="0">
                <a:solidFill>
                  <a:srgbClr val="00247D"/>
                </a:solidFill>
                <a:latin typeface="Liberation Sans" panose="020B0604020202020204" pitchFamily="34" charset="0"/>
              </a:rPr>
              <a:t>(212) 393-2550</a:t>
            </a:r>
            <a:r>
              <a:rPr lang="en-US" sz="2000" b="0" dirty="0">
                <a:latin typeface="Liberation Sans" panose="020B0604020202020204" pitchFamily="34" charset="0"/>
              </a:rPr>
              <a:t> or email at </a:t>
            </a:r>
            <a:r>
              <a:rPr lang="en-US" sz="2000" dirty="0">
                <a:solidFill>
                  <a:srgbClr val="00247D"/>
                </a:solidFill>
                <a:latin typeface="Liberation Sans" panose="020B0604020202020204" pitchFamily="34" charset="0"/>
              </a:rPr>
              <a:t>tenantadvocate@buildings.nyc.gov</a:t>
            </a:r>
            <a:r>
              <a:rPr lang="en-US" sz="2000" b="0" dirty="0">
                <a:latin typeface="Liberation Sans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000" i="1" dirty="0">
                <a:solidFill>
                  <a:srgbClr val="FF0000"/>
                </a:solidFill>
                <a:latin typeface="Liberation Sans" panose="020B0604020202020204" pitchFamily="34" charset="0"/>
              </a:rPr>
              <a:t>NEW</a:t>
            </a:r>
            <a:r>
              <a:rPr lang="en-US" sz="2000" b="0" i="1" dirty="0">
                <a:latin typeface="Liberation Sans" panose="020B0604020202020204" pitchFamily="34" charset="0"/>
              </a:rPr>
              <a:t> </a:t>
            </a:r>
            <a:r>
              <a:rPr lang="en-US" sz="2000" u="sng" dirty="0">
                <a:solidFill>
                  <a:srgbClr val="0000FF"/>
                </a:solidFill>
                <a:latin typeface="Liberation Sans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fillable complaint form</a:t>
            </a:r>
            <a:r>
              <a:rPr lang="en-US" sz="2000" b="0" dirty="0">
                <a:latin typeface="Liberation Sans" panose="020B0604020202020204" pitchFamily="34" charset="0"/>
              </a:rPr>
              <a:t> Tenants can complete and email to OTA. </a:t>
            </a:r>
            <a:endParaRPr lang="en-US" sz="2000" dirty="0">
              <a:latin typeface="Liberation Sans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000" dirty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7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19" y="158922"/>
            <a:ext cx="8414469" cy="8345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Liberation Sans" panose="020B0604020202020204" pitchFamily="34" charset="0"/>
              </a:rPr>
              <a:t>Ota: communication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D9C-7CD8-1046-B7AD-C61F2619C47D}" type="slidenum">
              <a:rPr lang="en-US" smtClean="0">
                <a:latin typeface="Liberation Sans" panose="020B0604020202020204" pitchFamily="34" charset="0"/>
              </a:rPr>
              <a:pPr/>
              <a:t>6</a:t>
            </a:fld>
            <a:endParaRPr lang="en-US" dirty="0">
              <a:latin typeface="Liberation Sans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13C51-F9C1-2E70-B4D4-2B734CFF5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65" y="1199626"/>
            <a:ext cx="5743575" cy="4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19" y="158922"/>
            <a:ext cx="8414469" cy="8345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Liberation Sans" panose="020B0604020202020204" pitchFamily="34" charset="0"/>
              </a:rPr>
              <a:t>Ota: communication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D9C-7CD8-1046-B7AD-C61F2619C47D}" type="slidenum">
              <a:rPr lang="en-US" smtClean="0">
                <a:latin typeface="Liberation Sans" panose="020B0604020202020204" pitchFamily="34" charset="0"/>
              </a:rPr>
              <a:pPr/>
              <a:t>7</a:t>
            </a:fld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DE9EB-10C9-8940-D54E-23D9BD5ED499}"/>
              </a:ext>
            </a:extLst>
          </p:cNvPr>
          <p:cNvSpPr/>
          <p:nvPr/>
        </p:nvSpPr>
        <p:spPr>
          <a:xfrm>
            <a:off x="364766" y="1428206"/>
            <a:ext cx="8414469" cy="4423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D555C1-5598-A98E-0164-09A9A098E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460" y="1780621"/>
            <a:ext cx="2197689" cy="36312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B26583-EC5E-180C-47E9-5D652D0A0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55" y="1780621"/>
            <a:ext cx="5305425" cy="36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5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19" y="158922"/>
            <a:ext cx="8414469" cy="8345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Liberation Sans" panose="020B0604020202020204" pitchFamily="34" charset="0"/>
              </a:rPr>
              <a:t>Ota: communication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D9C-7CD8-1046-B7AD-C61F2619C47D}" type="slidenum">
              <a:rPr lang="en-US" smtClean="0">
                <a:latin typeface="Liberation Sans" panose="020B0604020202020204" pitchFamily="34" charset="0"/>
              </a:rPr>
              <a:pPr/>
              <a:t>8</a:t>
            </a:fld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3D438-399F-3FFA-0622-AD4960B3E71E}"/>
              </a:ext>
            </a:extLst>
          </p:cNvPr>
          <p:cNvSpPr/>
          <p:nvPr/>
        </p:nvSpPr>
        <p:spPr>
          <a:xfrm>
            <a:off x="364766" y="1428206"/>
            <a:ext cx="8414469" cy="4423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A57420-F955-A21A-75F1-9275D3954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6" r="17529" b="1550"/>
          <a:stretch/>
        </p:blipFill>
        <p:spPr>
          <a:xfrm>
            <a:off x="387619" y="1419497"/>
            <a:ext cx="3982953" cy="44239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8CF25B-D545-AFC8-4EB2-4907B499E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432" y="1580377"/>
            <a:ext cx="4108305" cy="28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6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19" y="158922"/>
            <a:ext cx="8414469" cy="8345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Liberation Sans" panose="020B0604020202020204" pitchFamily="34" charset="0"/>
              </a:rPr>
              <a:t>Ota: communication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D9C-7CD8-1046-B7AD-C61F2619C47D}" type="slidenum">
              <a:rPr lang="en-US" smtClean="0">
                <a:latin typeface="Liberation Sans" panose="020B0604020202020204" pitchFamily="34" charset="0"/>
              </a:rPr>
              <a:pPr/>
              <a:t>9</a:t>
            </a:fld>
            <a:endParaRPr lang="en-US" dirty="0">
              <a:latin typeface="Liberation Sans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BA9B2A-C0A5-77FF-A26D-85FFD474F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72" y="1291904"/>
            <a:ext cx="5508715" cy="468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6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68224</TotalTime>
  <Words>550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Arial Unicode MS</vt:lpstr>
      <vt:lpstr>Calibri</vt:lpstr>
      <vt:lpstr>Franklin Gothic Medium</vt:lpstr>
      <vt:lpstr>Liberation Sans</vt:lpstr>
      <vt:lpstr>Tw Cen MT</vt:lpstr>
      <vt:lpstr>Wingdings 2</vt:lpstr>
      <vt:lpstr>Office Theme</vt:lpstr>
      <vt:lpstr>PowerPoint Presentation</vt:lpstr>
      <vt:lpstr>OFFICE OF THE TENANT ADVOCATE</vt:lpstr>
      <vt:lpstr>Ota: inquiries &amp; complaints</vt:lpstr>
      <vt:lpstr>Ota: inquiries &amp; complaints</vt:lpstr>
      <vt:lpstr>Ota: TENANT communication</vt:lpstr>
      <vt:lpstr>Ota: communication efforts</vt:lpstr>
      <vt:lpstr>Ota: communication efforts</vt:lpstr>
      <vt:lpstr>Ota: communication efforts</vt:lpstr>
      <vt:lpstr>Ota: communication efforts</vt:lpstr>
      <vt:lpstr>Ota: communication efforts</vt:lpstr>
      <vt:lpstr>Ota: communication efforts</vt:lpstr>
      <vt:lpstr>Ota: TENANT safety inspections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Vittoria Semproni</dc:creator>
  <cp:lastModifiedBy>Adaku Aharanwa</cp:lastModifiedBy>
  <cp:revision>563</cp:revision>
  <cp:lastPrinted>2019-05-06T20:23:29Z</cp:lastPrinted>
  <dcterms:created xsi:type="dcterms:W3CDTF">2019-01-25T20:19:53Z</dcterms:created>
  <dcterms:modified xsi:type="dcterms:W3CDTF">2024-10-30T21:09:22Z</dcterms:modified>
</cp:coreProperties>
</file>