
<file path=[Content_Types].xml><?xml version="1.0" encoding="utf-8"?>
<Types xmlns="http://schemas.openxmlformats.org/package/2006/content-types">
  <Default Extension="jpg" ContentType="image/jp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7581900" cy="106807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nt, Malik" initials="DM" lastIdx="2" clrIdx="0">
    <p:extLst>
      <p:ext uri="{19B8F6BF-5375-455C-9EA6-DF929625EA0E}">
        <p15:presenceInfo xmlns:p15="http://schemas.microsoft.com/office/powerpoint/2012/main" userId="S::MDent@cityhall.nyc.gov::78f671db-9571-4f97-81b5-46e29c8ca8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A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2598"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2020</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93235</c:v>
                </c:pt>
              </c:numCache>
            </c:numRef>
          </c:val>
          <c:extLst>
            <c:ext xmlns:c16="http://schemas.microsoft.com/office/drawing/2014/chart" uri="{C3380CC4-5D6E-409C-BE32-E72D297353CC}">
              <c16:uniqueId val="{00000000-141F-4FF2-BB02-08F548491596}"/>
            </c:ext>
          </c:extLst>
        </c:ser>
        <c:ser>
          <c:idx val="1"/>
          <c:order val="1"/>
          <c:tx>
            <c:strRef>
              <c:f>Sheet1!$C$1</c:f>
              <c:strCache>
                <c:ptCount val="1"/>
                <c:pt idx="0">
                  <c:v>2021</c:v>
                </c:pt>
              </c:strCache>
            </c:strRef>
          </c:tx>
          <c:spPr>
            <a:solidFill>
              <a:schemeClr val="accent6"/>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41F-4FF2-BB02-08F54849159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93753</c:v>
                </c:pt>
              </c:numCache>
            </c:numRef>
          </c:val>
          <c:extLst>
            <c:ext xmlns:c16="http://schemas.microsoft.com/office/drawing/2014/chart" uri="{C3380CC4-5D6E-409C-BE32-E72D297353CC}">
              <c16:uniqueId val="{00000001-141F-4FF2-BB02-08F548491596}"/>
            </c:ext>
          </c:extLst>
        </c:ser>
        <c:dLbls>
          <c:showLegendKey val="0"/>
          <c:showVal val="0"/>
          <c:showCatName val="0"/>
          <c:showSerName val="0"/>
          <c:showPercent val="0"/>
          <c:showBubbleSize val="0"/>
        </c:dLbls>
        <c:gapWidth val="219"/>
        <c:overlap val="-27"/>
        <c:axId val="1355073743"/>
        <c:axId val="1355077903"/>
      </c:barChart>
      <c:catAx>
        <c:axId val="1355073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5077903"/>
        <c:crosses val="autoZero"/>
        <c:auto val="1"/>
        <c:lblAlgn val="ctr"/>
        <c:lblOffset val="100"/>
        <c:noMultiLvlLbl val="0"/>
      </c:catAx>
      <c:valAx>
        <c:axId val="1355077903"/>
        <c:scaling>
          <c:orientation val="minMax"/>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5073743"/>
        <c:crosses val="autoZero"/>
        <c:crossBetween val="between"/>
        <c:majorUnit val="10000"/>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sz="1400" b="1" dirty="0">
                <a:solidFill>
                  <a:schemeClr val="tx1"/>
                </a:solidFill>
              </a:rPr>
              <a:t>Chart</a:t>
            </a:r>
            <a:r>
              <a:rPr lang="en-US" sz="1400" b="1" baseline="0" dirty="0">
                <a:solidFill>
                  <a:schemeClr val="tx1"/>
                </a:solidFill>
              </a:rPr>
              <a:t> 2: </a:t>
            </a:r>
            <a:r>
              <a:rPr lang="en-US" sz="1400" b="1" dirty="0">
                <a:solidFill>
                  <a:schemeClr val="tx1"/>
                </a:solidFill>
              </a:rPr>
              <a:t>Civil Side Client Visits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5.9468405017212046E-2"/>
          <c:y val="0.15465468629116907"/>
          <c:w val="0.91289340402801411"/>
          <c:h val="0.62610895284581891"/>
        </c:manualLayout>
      </c:layout>
      <c:barChart>
        <c:barDir val="col"/>
        <c:grouping val="clustered"/>
        <c:varyColors val="0"/>
        <c:ser>
          <c:idx val="0"/>
          <c:order val="0"/>
          <c:tx>
            <c:strRef>
              <c:f>Sheet1!$B$1</c:f>
              <c:strCache>
                <c:ptCount val="1"/>
                <c:pt idx="0">
                  <c:v>2020</c:v>
                </c:pt>
              </c:strCache>
            </c:strRef>
          </c:tx>
          <c:spPr>
            <a:solidFill>
              <a:schemeClr val="bg1">
                <a:lumMod val="75000"/>
              </a:schemeClr>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 </c:v>
                </c:pt>
                <c:pt idx="3">
                  <c:v>Queens </c:v>
                </c:pt>
                <c:pt idx="4">
                  <c:v>Staten Island</c:v>
                </c:pt>
              </c:strCache>
            </c:strRef>
          </c:cat>
          <c:val>
            <c:numRef>
              <c:f>Sheet1!$B$2:$B$6</c:f>
              <c:numCache>
                <c:formatCode>#,##0</c:formatCode>
                <c:ptCount val="5"/>
                <c:pt idx="0">
                  <c:v>7602</c:v>
                </c:pt>
                <c:pt idx="1">
                  <c:v>9470</c:v>
                </c:pt>
                <c:pt idx="2">
                  <c:v>6857</c:v>
                </c:pt>
                <c:pt idx="3">
                  <c:v>12870</c:v>
                </c:pt>
                <c:pt idx="4">
                  <c:v>6535</c:v>
                </c:pt>
              </c:numCache>
            </c:numRef>
          </c:val>
          <c:extLst>
            <c:ext xmlns:c16="http://schemas.microsoft.com/office/drawing/2014/chart" uri="{C3380CC4-5D6E-409C-BE32-E72D297353CC}">
              <c16:uniqueId val="{00000000-92A4-4684-8E6F-E517AA3EA94A}"/>
            </c:ext>
          </c:extLst>
        </c:ser>
        <c:ser>
          <c:idx val="1"/>
          <c:order val="1"/>
          <c:tx>
            <c:strRef>
              <c:f>Sheet1!$C$1</c:f>
              <c:strCache>
                <c:ptCount val="1"/>
                <c:pt idx="0">
                  <c:v>2021</c:v>
                </c:pt>
              </c:strCache>
            </c:strRef>
          </c:tx>
          <c:spPr>
            <a:solidFill>
              <a:schemeClr val="accent6"/>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 </c:v>
                </c:pt>
                <c:pt idx="3">
                  <c:v>Queens </c:v>
                </c:pt>
                <c:pt idx="4">
                  <c:v>Staten Island</c:v>
                </c:pt>
              </c:strCache>
            </c:strRef>
          </c:cat>
          <c:val>
            <c:numRef>
              <c:f>Sheet1!$C$2:$C$6</c:f>
              <c:numCache>
                <c:formatCode>#,##0</c:formatCode>
                <c:ptCount val="5"/>
                <c:pt idx="0">
                  <c:v>7792</c:v>
                </c:pt>
                <c:pt idx="1">
                  <c:v>8267</c:v>
                </c:pt>
                <c:pt idx="2">
                  <c:v>7938</c:v>
                </c:pt>
                <c:pt idx="3">
                  <c:v>11955</c:v>
                </c:pt>
                <c:pt idx="4">
                  <c:v>6754</c:v>
                </c:pt>
              </c:numCache>
            </c:numRef>
          </c:val>
          <c:extLst>
            <c:ext xmlns:c16="http://schemas.microsoft.com/office/drawing/2014/chart" uri="{C3380CC4-5D6E-409C-BE32-E72D297353CC}">
              <c16:uniqueId val="{00000001-92A4-4684-8E6F-E517AA3EA94A}"/>
            </c:ext>
          </c:extLst>
        </c:ser>
        <c:dLbls>
          <c:showLegendKey val="0"/>
          <c:showVal val="0"/>
          <c:showCatName val="0"/>
          <c:showSerName val="0"/>
          <c:showPercent val="0"/>
          <c:showBubbleSize val="0"/>
        </c:dLbls>
        <c:gapWidth val="219"/>
        <c:overlap val="-27"/>
        <c:axId val="1341581423"/>
        <c:axId val="1341573935"/>
      </c:barChart>
      <c:catAx>
        <c:axId val="13415814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1573935"/>
        <c:crosses val="autoZero"/>
        <c:auto val="1"/>
        <c:lblAlgn val="ctr"/>
        <c:lblOffset val="100"/>
        <c:noMultiLvlLbl val="0"/>
      </c:catAx>
      <c:valAx>
        <c:axId val="1341573935"/>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15814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1400" b="1" dirty="0">
                <a:solidFill>
                  <a:schemeClr val="tx1"/>
                </a:solidFill>
              </a:rPr>
              <a:t>Chart 3: Civil Side Individual Clients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2020</c:v>
                </c:pt>
              </c:strCache>
            </c:strRef>
          </c:tx>
          <c:spPr>
            <a:solidFill>
              <a:schemeClr val="bg1">
                <a:lumMod val="75000"/>
              </a:schemeClr>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c:v>
                </c:pt>
                <c:pt idx="3">
                  <c:v>Queens </c:v>
                </c:pt>
                <c:pt idx="4">
                  <c:v>Staten Island</c:v>
                </c:pt>
              </c:strCache>
            </c:strRef>
          </c:cat>
          <c:val>
            <c:numRef>
              <c:f>Sheet1!$B$2:$B$6</c:f>
              <c:numCache>
                <c:formatCode>#,##0</c:formatCode>
                <c:ptCount val="5"/>
                <c:pt idx="0">
                  <c:v>2609</c:v>
                </c:pt>
                <c:pt idx="1">
                  <c:v>3642</c:v>
                </c:pt>
                <c:pt idx="2">
                  <c:v>1733</c:v>
                </c:pt>
                <c:pt idx="3">
                  <c:v>4296</c:v>
                </c:pt>
                <c:pt idx="4">
                  <c:v>1518</c:v>
                </c:pt>
              </c:numCache>
            </c:numRef>
          </c:val>
          <c:extLst>
            <c:ext xmlns:c16="http://schemas.microsoft.com/office/drawing/2014/chart" uri="{C3380CC4-5D6E-409C-BE32-E72D297353CC}">
              <c16:uniqueId val="{00000000-35B4-440B-B825-415956C1615B}"/>
            </c:ext>
          </c:extLst>
        </c:ser>
        <c:ser>
          <c:idx val="1"/>
          <c:order val="1"/>
          <c:tx>
            <c:strRef>
              <c:f>Sheet1!$C$1</c:f>
              <c:strCache>
                <c:ptCount val="1"/>
                <c:pt idx="0">
                  <c:v>2021</c:v>
                </c:pt>
              </c:strCache>
            </c:strRef>
          </c:tx>
          <c:spPr>
            <a:solidFill>
              <a:schemeClr val="accent6"/>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c:v>
                </c:pt>
                <c:pt idx="3">
                  <c:v>Queens </c:v>
                </c:pt>
                <c:pt idx="4">
                  <c:v>Staten Island</c:v>
                </c:pt>
              </c:strCache>
            </c:strRef>
          </c:cat>
          <c:val>
            <c:numRef>
              <c:f>Sheet1!$C$2:$C$6</c:f>
              <c:numCache>
                <c:formatCode>#,##0</c:formatCode>
                <c:ptCount val="5"/>
                <c:pt idx="0">
                  <c:v>2193</c:v>
                </c:pt>
                <c:pt idx="1">
                  <c:v>2939</c:v>
                </c:pt>
                <c:pt idx="2">
                  <c:v>1932</c:v>
                </c:pt>
                <c:pt idx="3">
                  <c:v>4558</c:v>
                </c:pt>
                <c:pt idx="4">
                  <c:v>1650</c:v>
                </c:pt>
              </c:numCache>
            </c:numRef>
          </c:val>
          <c:extLst>
            <c:ext xmlns:c16="http://schemas.microsoft.com/office/drawing/2014/chart" uri="{C3380CC4-5D6E-409C-BE32-E72D297353CC}">
              <c16:uniqueId val="{00000001-35B4-440B-B825-415956C1615B}"/>
            </c:ext>
          </c:extLst>
        </c:ser>
        <c:dLbls>
          <c:showLegendKey val="0"/>
          <c:showVal val="0"/>
          <c:showCatName val="0"/>
          <c:showSerName val="0"/>
          <c:showPercent val="0"/>
          <c:showBubbleSize val="0"/>
        </c:dLbls>
        <c:gapWidth val="219"/>
        <c:overlap val="-27"/>
        <c:axId val="1345381215"/>
        <c:axId val="1345379967"/>
      </c:barChart>
      <c:catAx>
        <c:axId val="1345381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5379967"/>
        <c:crosses val="autoZero"/>
        <c:auto val="1"/>
        <c:lblAlgn val="ctr"/>
        <c:lblOffset val="100"/>
        <c:noMultiLvlLbl val="0"/>
      </c:catAx>
      <c:valAx>
        <c:axId val="1345379967"/>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5381215"/>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sz="1400" b="1" dirty="0">
                <a:solidFill>
                  <a:schemeClr val="tx1"/>
                </a:solidFill>
              </a:rPr>
              <a:t>Chart 4: NYC HOPE</a:t>
            </a:r>
            <a:r>
              <a:rPr lang="en-US" sz="1400" b="1" baseline="0" dirty="0">
                <a:solidFill>
                  <a:schemeClr val="tx1"/>
                </a:solidFill>
              </a:rPr>
              <a:t> Visitors </a:t>
            </a:r>
            <a:endParaRPr lang="en-US" sz="1400" b="1" dirty="0">
              <a:solidFill>
                <a:schemeClr val="tx1"/>
              </a:solidFill>
            </a:endParaRPr>
          </a:p>
        </c:rich>
      </c:tx>
      <c:layout>
        <c:manualLayout>
          <c:xMode val="edge"/>
          <c:yMode val="edge"/>
          <c:x val="0.37558037882467216"/>
          <c:y val="0"/>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457729269999578"/>
          <c:y val="8.4064227047068729E-2"/>
          <c:w val="0.86793849166134462"/>
          <c:h val="0.7456943918108645"/>
        </c:manualLayout>
      </c:layout>
      <c:barChart>
        <c:barDir val="col"/>
        <c:grouping val="clustered"/>
        <c:varyColors val="0"/>
        <c:ser>
          <c:idx val="0"/>
          <c:order val="0"/>
          <c:tx>
            <c:strRef>
              <c:f>Sheet1!$B$1</c:f>
              <c:strCache>
                <c:ptCount val="1"/>
                <c:pt idx="0">
                  <c:v>2020</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Visitors </c:v>
                </c:pt>
              </c:strCache>
            </c:strRef>
          </c:cat>
          <c:val>
            <c:numRef>
              <c:f>Sheet1!$B$2</c:f>
              <c:numCache>
                <c:formatCode>#,##0</c:formatCode>
                <c:ptCount val="1"/>
                <c:pt idx="0">
                  <c:v>89000</c:v>
                </c:pt>
              </c:numCache>
            </c:numRef>
          </c:val>
          <c:extLst>
            <c:ext xmlns:c16="http://schemas.microsoft.com/office/drawing/2014/chart" uri="{C3380CC4-5D6E-409C-BE32-E72D297353CC}">
              <c16:uniqueId val="{00000000-D3A7-4521-9432-D539F316C21C}"/>
            </c:ext>
          </c:extLst>
        </c:ser>
        <c:ser>
          <c:idx val="1"/>
          <c:order val="1"/>
          <c:tx>
            <c:strRef>
              <c:f>Sheet1!$C$1</c:f>
              <c:strCache>
                <c:ptCount val="1"/>
                <c:pt idx="0">
                  <c:v>2021</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Visitors </c:v>
                </c:pt>
              </c:strCache>
            </c:strRef>
          </c:cat>
          <c:val>
            <c:numRef>
              <c:f>Sheet1!$C$2</c:f>
              <c:numCache>
                <c:formatCode>#,##0</c:formatCode>
                <c:ptCount val="1"/>
                <c:pt idx="0">
                  <c:v>46100</c:v>
                </c:pt>
              </c:numCache>
            </c:numRef>
          </c:val>
          <c:extLst>
            <c:ext xmlns:c16="http://schemas.microsoft.com/office/drawing/2014/chart" uri="{C3380CC4-5D6E-409C-BE32-E72D297353CC}">
              <c16:uniqueId val="{00000001-D3A7-4521-9432-D539F316C21C}"/>
            </c:ext>
          </c:extLst>
        </c:ser>
        <c:dLbls>
          <c:showLegendKey val="0"/>
          <c:showVal val="0"/>
          <c:showCatName val="0"/>
          <c:showSerName val="0"/>
          <c:showPercent val="0"/>
          <c:showBubbleSize val="0"/>
        </c:dLbls>
        <c:gapWidth val="219"/>
        <c:overlap val="-27"/>
        <c:axId val="1434469455"/>
        <c:axId val="1434466543"/>
      </c:barChart>
      <c:catAx>
        <c:axId val="14344694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34466543"/>
        <c:crosses val="autoZero"/>
        <c:auto val="1"/>
        <c:lblAlgn val="ctr"/>
        <c:lblOffset val="100"/>
        <c:noMultiLvlLbl val="0"/>
      </c:catAx>
      <c:valAx>
        <c:axId val="1434466543"/>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344694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sz="1400" b="1" dirty="0">
                <a:solidFill>
                  <a:schemeClr val="tx1"/>
                </a:solidFill>
              </a:rPr>
              <a:t>Chart 5: NYC HOPE</a:t>
            </a:r>
            <a:r>
              <a:rPr lang="en-US" sz="1400" b="1" baseline="0" dirty="0">
                <a:solidFill>
                  <a:schemeClr val="tx1"/>
                </a:solidFill>
              </a:rPr>
              <a:t> New Visitors </a:t>
            </a:r>
            <a:endParaRPr lang="en-US" sz="1400" b="1" dirty="0">
              <a:solidFill>
                <a:schemeClr val="tx1"/>
              </a:solidFill>
            </a:endParaRP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8345625044326606E-2"/>
          <c:y val="0.16724278845938184"/>
          <c:w val="0.93241032669516466"/>
          <c:h val="0.62322173048265939"/>
        </c:manualLayout>
      </c:layout>
      <c:barChart>
        <c:barDir val="col"/>
        <c:grouping val="clustered"/>
        <c:varyColors val="0"/>
        <c:ser>
          <c:idx val="0"/>
          <c:order val="0"/>
          <c:tx>
            <c:strRef>
              <c:f>Sheet1!$B$1</c:f>
              <c:strCache>
                <c:ptCount val="1"/>
                <c:pt idx="0">
                  <c:v>2020</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New Visitors </c:v>
                </c:pt>
              </c:strCache>
            </c:strRef>
          </c:cat>
          <c:val>
            <c:numRef>
              <c:f>Sheet1!$B$2</c:f>
              <c:numCache>
                <c:formatCode>#,##0</c:formatCode>
                <c:ptCount val="1"/>
                <c:pt idx="0">
                  <c:v>34600</c:v>
                </c:pt>
              </c:numCache>
            </c:numRef>
          </c:val>
          <c:extLst>
            <c:ext xmlns:c16="http://schemas.microsoft.com/office/drawing/2014/chart" uri="{C3380CC4-5D6E-409C-BE32-E72D297353CC}">
              <c16:uniqueId val="{00000000-CF14-4E28-90FA-00D4CA46456F}"/>
            </c:ext>
          </c:extLst>
        </c:ser>
        <c:ser>
          <c:idx val="1"/>
          <c:order val="1"/>
          <c:tx>
            <c:strRef>
              <c:f>Sheet1!$C$1</c:f>
              <c:strCache>
                <c:ptCount val="1"/>
                <c:pt idx="0">
                  <c:v>2021</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New Visitors </c:v>
                </c:pt>
              </c:strCache>
            </c:strRef>
          </c:cat>
          <c:val>
            <c:numRef>
              <c:f>Sheet1!$C$2</c:f>
              <c:numCache>
                <c:formatCode>#,##0</c:formatCode>
                <c:ptCount val="1"/>
                <c:pt idx="0">
                  <c:v>18200</c:v>
                </c:pt>
              </c:numCache>
            </c:numRef>
          </c:val>
          <c:extLst>
            <c:ext xmlns:c16="http://schemas.microsoft.com/office/drawing/2014/chart" uri="{C3380CC4-5D6E-409C-BE32-E72D297353CC}">
              <c16:uniqueId val="{00000001-CF14-4E28-90FA-00D4CA46456F}"/>
            </c:ext>
          </c:extLst>
        </c:ser>
        <c:dLbls>
          <c:showLegendKey val="0"/>
          <c:showVal val="0"/>
          <c:showCatName val="0"/>
          <c:showSerName val="0"/>
          <c:showPercent val="0"/>
          <c:showBubbleSize val="0"/>
        </c:dLbls>
        <c:gapWidth val="219"/>
        <c:overlap val="-27"/>
        <c:axId val="1114682895"/>
        <c:axId val="1114689967"/>
      </c:barChart>
      <c:catAx>
        <c:axId val="1114682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4689967"/>
        <c:crosses val="autoZero"/>
        <c:auto val="1"/>
        <c:lblAlgn val="ctr"/>
        <c:lblOffset val="100"/>
        <c:noMultiLvlLbl val="0"/>
      </c:catAx>
      <c:valAx>
        <c:axId val="1114689967"/>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4682895"/>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932" cy="466286"/>
          </a:xfrm>
          <a:prstGeom prst="rect">
            <a:avLst/>
          </a:prstGeom>
        </p:spPr>
        <p:txBody>
          <a:bodyPr vert="horz" lIns="81766" tIns="40883" rIns="81766" bIns="40883" rtlCol="0"/>
          <a:lstStyle>
            <a:lvl1pPr algn="l">
              <a:defRPr sz="1100"/>
            </a:lvl1pPr>
          </a:lstStyle>
          <a:p>
            <a:endParaRPr lang="en-US" dirty="0"/>
          </a:p>
        </p:txBody>
      </p:sp>
      <p:sp>
        <p:nvSpPr>
          <p:cNvPr id="3" name="Date Placeholder 2"/>
          <p:cNvSpPr>
            <a:spLocks noGrp="1"/>
          </p:cNvSpPr>
          <p:nvPr>
            <p:ph type="dt" idx="1"/>
          </p:nvPr>
        </p:nvSpPr>
        <p:spPr>
          <a:xfrm>
            <a:off x="3977699" y="0"/>
            <a:ext cx="3043932" cy="466286"/>
          </a:xfrm>
          <a:prstGeom prst="rect">
            <a:avLst/>
          </a:prstGeom>
        </p:spPr>
        <p:txBody>
          <a:bodyPr vert="horz" lIns="81766" tIns="40883" rIns="81766" bIns="40883" rtlCol="0"/>
          <a:lstStyle>
            <a:lvl1pPr algn="r">
              <a:defRPr sz="1100"/>
            </a:lvl1pPr>
          </a:lstStyle>
          <a:p>
            <a:fld id="{3F466839-DE97-4F79-84CA-55BDF76B15E0}" type="datetimeFigureOut">
              <a:rPr lang="en-US" smtClean="0"/>
              <a:t>5/2/2022</a:t>
            </a:fld>
            <a:endParaRPr lang="en-US" dirty="0"/>
          </a:p>
        </p:txBody>
      </p:sp>
      <p:sp>
        <p:nvSpPr>
          <p:cNvPr id="4" name="Slide Image Placeholder 3"/>
          <p:cNvSpPr>
            <a:spLocks noGrp="1" noRot="1" noChangeAspect="1"/>
          </p:cNvSpPr>
          <p:nvPr>
            <p:ph type="sldImg" idx="2"/>
          </p:nvPr>
        </p:nvSpPr>
        <p:spPr>
          <a:xfrm>
            <a:off x="2397125" y="1163638"/>
            <a:ext cx="2228850" cy="3141662"/>
          </a:xfrm>
          <a:prstGeom prst="rect">
            <a:avLst/>
          </a:prstGeom>
          <a:noFill/>
          <a:ln w="12700">
            <a:solidFill>
              <a:prstClr val="black"/>
            </a:solidFill>
          </a:ln>
        </p:spPr>
        <p:txBody>
          <a:bodyPr vert="horz" lIns="81766" tIns="40883" rIns="81766" bIns="40883" rtlCol="0" anchor="ctr"/>
          <a:lstStyle/>
          <a:p>
            <a:endParaRPr lang="en-US" dirty="0"/>
          </a:p>
        </p:txBody>
      </p:sp>
      <p:sp>
        <p:nvSpPr>
          <p:cNvPr id="5" name="Notes Placeholder 4"/>
          <p:cNvSpPr>
            <a:spLocks noGrp="1"/>
          </p:cNvSpPr>
          <p:nvPr>
            <p:ph type="body" sz="quarter" idx="3"/>
          </p:nvPr>
        </p:nvSpPr>
        <p:spPr>
          <a:xfrm>
            <a:off x="702898" y="4480212"/>
            <a:ext cx="5617304" cy="3665251"/>
          </a:xfrm>
          <a:prstGeom prst="rect">
            <a:avLst/>
          </a:prstGeom>
        </p:spPr>
        <p:txBody>
          <a:bodyPr vert="horz" lIns="81766" tIns="40883" rIns="81766" bIns="408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816"/>
            <a:ext cx="3043932" cy="466285"/>
          </a:xfrm>
          <a:prstGeom prst="rect">
            <a:avLst/>
          </a:prstGeom>
        </p:spPr>
        <p:txBody>
          <a:bodyPr vert="horz" lIns="81766" tIns="40883" rIns="81766" bIns="40883"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77699" y="8842816"/>
            <a:ext cx="3043932" cy="466285"/>
          </a:xfrm>
          <a:prstGeom prst="rect">
            <a:avLst/>
          </a:prstGeom>
        </p:spPr>
        <p:txBody>
          <a:bodyPr vert="horz" lIns="81766" tIns="40883" rIns="81766" bIns="40883" rtlCol="0" anchor="b"/>
          <a:lstStyle>
            <a:lvl1pPr algn="r">
              <a:defRPr sz="1100"/>
            </a:lvl1pPr>
          </a:lstStyle>
          <a:p>
            <a:fld id="{D1FBC693-6CE5-43FB-9AF9-3F3C3E183FF8}" type="slidenum">
              <a:rPr lang="en-US" smtClean="0"/>
              <a:t>‹#›</a:t>
            </a:fld>
            <a:endParaRPr lang="en-US" dirty="0"/>
          </a:p>
        </p:txBody>
      </p:sp>
    </p:spTree>
    <p:extLst>
      <p:ext uri="{BB962C8B-B14F-4D97-AF65-F5344CB8AC3E}">
        <p14:creationId xmlns:p14="http://schemas.microsoft.com/office/powerpoint/2010/main" val="2924422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FBC693-6CE5-43FB-9AF9-3F3C3E183FF8}" type="slidenum">
              <a:rPr lang="en-US" smtClean="0"/>
              <a:t>2</a:t>
            </a:fld>
            <a:endParaRPr lang="en-US" dirty="0"/>
          </a:p>
        </p:txBody>
      </p:sp>
    </p:spTree>
    <p:extLst>
      <p:ext uri="{BB962C8B-B14F-4D97-AF65-F5344CB8AC3E}">
        <p14:creationId xmlns:p14="http://schemas.microsoft.com/office/powerpoint/2010/main" val="1751124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9118" y="3311017"/>
            <a:ext cx="6450012" cy="224294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8237" y="5981192"/>
            <a:ext cx="5311775" cy="26701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17DC998-ACDA-4D0F-BDF3-49DDD022ED31}" type="datetime1">
              <a:rPr lang="en-US" smtClean="0"/>
              <a:t>5/2/2022</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B8DDD869-9FA7-4B70-ADAD-6D4C5DEC7A49}" type="datetime1">
              <a:rPr lang="en-US" smtClean="0"/>
              <a:t>5/2/2022</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9412" y="2456561"/>
            <a:ext cx="3300888" cy="704926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07948" y="2456561"/>
            <a:ext cx="3300888" cy="704926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8BCE5F96-DB24-4286-9BA3-4BA775F2F022}" type="datetime1">
              <a:rPr lang="en-US" smtClean="0"/>
              <a:t>5/2/2022</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71865F31-3F79-435B-9AC1-C40656008AD8}" type="datetime1">
              <a:rPr lang="en-US" smtClean="0"/>
              <a:t>5/2/2022</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042BA61F-4FEF-49AB-B9B7-1E793ADC55AA}" type="datetime1">
              <a:rPr lang="en-US" smtClean="0"/>
              <a:t>5/2/2022</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412" y="427228"/>
            <a:ext cx="6829425" cy="17089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9412" y="2456561"/>
            <a:ext cx="6829425" cy="70492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80005" y="9933051"/>
            <a:ext cx="2428240" cy="534035"/>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79412" y="9933051"/>
            <a:ext cx="1745297" cy="534035"/>
          </a:xfrm>
          <a:prstGeom prst="rect">
            <a:avLst/>
          </a:prstGeom>
        </p:spPr>
        <p:txBody>
          <a:bodyPr wrap="square" lIns="0" tIns="0" rIns="0" bIns="0">
            <a:spAutoFit/>
          </a:bodyPr>
          <a:lstStyle>
            <a:lvl1pPr algn="l">
              <a:defRPr>
                <a:solidFill>
                  <a:schemeClr val="tx1">
                    <a:tint val="75000"/>
                  </a:schemeClr>
                </a:solidFill>
              </a:defRPr>
            </a:lvl1pPr>
          </a:lstStyle>
          <a:p>
            <a:fld id="{D140D8D7-DBDB-49A8-A2A5-AE75D6BF00BB}" type="datetime1">
              <a:rPr lang="en-US" smtClean="0"/>
              <a:t>5/2/2022</a:t>
            </a:fld>
            <a:endParaRPr lang="en-US" dirty="0"/>
          </a:p>
        </p:txBody>
      </p:sp>
      <p:sp>
        <p:nvSpPr>
          <p:cNvPr id="6" name="Holder 6"/>
          <p:cNvSpPr>
            <a:spLocks noGrp="1"/>
          </p:cNvSpPr>
          <p:nvPr>
            <p:ph type="sldNum" sz="quarter" idx="7"/>
          </p:nvPr>
        </p:nvSpPr>
        <p:spPr>
          <a:xfrm>
            <a:off x="5463540" y="9933051"/>
            <a:ext cx="1745297" cy="53403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g"/><Relationship Id="rId1" Type="http://schemas.openxmlformats.org/officeDocument/2006/relationships/slideLayout" Target="../slideLayouts/slideLayout5.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8" name="object 8"/>
          <p:cNvGrpSpPr/>
          <p:nvPr/>
        </p:nvGrpSpPr>
        <p:grpSpPr>
          <a:xfrm>
            <a:off x="278794" y="393700"/>
            <a:ext cx="6858634" cy="596900"/>
            <a:chOff x="238124" y="250750"/>
            <a:chExt cx="6858634" cy="596900"/>
          </a:xfrm>
        </p:grpSpPr>
        <p:pic>
          <p:nvPicPr>
            <p:cNvPr id="9" name="object 9"/>
            <p:cNvPicPr/>
            <p:nvPr/>
          </p:nvPicPr>
          <p:blipFill>
            <a:blip r:embed="rId2" cstate="print"/>
            <a:stretch>
              <a:fillRect/>
            </a:stretch>
          </p:blipFill>
          <p:spPr>
            <a:xfrm>
              <a:off x="321280" y="355550"/>
              <a:ext cx="2066039" cy="393650"/>
            </a:xfrm>
            <a:prstGeom prst="rect">
              <a:avLst/>
            </a:prstGeom>
          </p:spPr>
        </p:pic>
        <p:sp>
          <p:nvSpPr>
            <p:cNvPr id="10" name="object 10"/>
            <p:cNvSpPr/>
            <p:nvPr/>
          </p:nvSpPr>
          <p:spPr>
            <a:xfrm>
              <a:off x="2469656" y="250750"/>
              <a:ext cx="1270" cy="596900"/>
            </a:xfrm>
            <a:custGeom>
              <a:avLst/>
              <a:gdLst/>
              <a:ahLst/>
              <a:cxnLst/>
              <a:rect l="l" t="t" r="r" b="b"/>
              <a:pathLst>
                <a:path w="1269" h="596900">
                  <a:moveTo>
                    <a:pt x="0" y="596899"/>
                  </a:moveTo>
                  <a:lnTo>
                    <a:pt x="937" y="0"/>
                  </a:lnTo>
                </a:path>
              </a:pathLst>
            </a:custGeom>
            <a:ln w="12699">
              <a:solidFill>
                <a:srgbClr val="000000"/>
              </a:solidFill>
            </a:ln>
          </p:spPr>
          <p:txBody>
            <a:bodyPr wrap="square" lIns="0" tIns="0" rIns="0" bIns="0" rtlCol="0"/>
            <a:lstStyle/>
            <a:p>
              <a:endParaRPr dirty="0"/>
            </a:p>
          </p:txBody>
        </p:sp>
        <p:sp>
          <p:nvSpPr>
            <p:cNvPr id="11" name="object 11"/>
            <p:cNvSpPr/>
            <p:nvPr/>
          </p:nvSpPr>
          <p:spPr>
            <a:xfrm>
              <a:off x="238124" y="844228"/>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grpSp>
      <p:sp>
        <p:nvSpPr>
          <p:cNvPr id="12" name="object 12"/>
          <p:cNvSpPr txBox="1"/>
          <p:nvPr/>
        </p:nvSpPr>
        <p:spPr>
          <a:xfrm>
            <a:off x="361950" y="375342"/>
            <a:ext cx="6574228" cy="516808"/>
          </a:xfrm>
          <a:prstGeom prst="rect">
            <a:avLst/>
          </a:prstGeom>
        </p:spPr>
        <p:txBody>
          <a:bodyPr vert="horz" wrap="square" lIns="0" tIns="53340" rIns="0" bIns="0" rtlCol="0">
            <a:spAutoFit/>
          </a:bodyPr>
          <a:lstStyle/>
          <a:p>
            <a:pPr marL="3107690" marR="358140" indent="-414020">
              <a:lnSpc>
                <a:spcPts val="1600"/>
              </a:lnSpc>
              <a:spcBef>
                <a:spcPts val="420"/>
              </a:spcBef>
            </a:pPr>
            <a:endParaRPr lang="en-US" sz="1600" dirty="0">
              <a:solidFill>
                <a:srgbClr val="FF0000"/>
              </a:solidFill>
              <a:cs typeface="Gill Sans MT"/>
            </a:endParaRPr>
          </a:p>
          <a:p>
            <a:pPr marL="3107690" marR="358140" indent="-414020" algn="ctr">
              <a:lnSpc>
                <a:spcPts val="1600"/>
              </a:lnSpc>
              <a:spcBef>
                <a:spcPts val="420"/>
              </a:spcBef>
            </a:pPr>
            <a:r>
              <a:rPr lang="en-US" b="1" dirty="0">
                <a:solidFill>
                  <a:srgbClr val="FC6A37"/>
                </a:solidFill>
                <a:latin typeface="Arial" panose="020B0604020202020204" pitchFamily="34" charset="0"/>
                <a:cs typeface="Arial" panose="020B0604020202020204" pitchFamily="34" charset="0"/>
              </a:rPr>
              <a:t>ENDGBV 2021 Fact Sheet </a:t>
            </a:r>
            <a:endParaRPr b="1" dirty="0">
              <a:solidFill>
                <a:srgbClr val="FC6A37"/>
              </a:solidFill>
              <a:latin typeface="Arial" panose="020B0604020202020204" pitchFamily="34" charset="0"/>
              <a:cs typeface="Arial" panose="020B0604020202020204" pitchFamily="34" charset="0"/>
            </a:endParaRPr>
          </a:p>
        </p:txBody>
      </p:sp>
      <p:graphicFrame>
        <p:nvGraphicFramePr>
          <p:cNvPr id="14" name="Table 14">
            <a:extLst>
              <a:ext uri="{FF2B5EF4-FFF2-40B4-BE49-F238E27FC236}">
                <a16:creationId xmlns:a16="http://schemas.microsoft.com/office/drawing/2014/main" id="{4AA72E75-7C07-4667-BBF8-0DBB4A7A91ED}"/>
              </a:ext>
            </a:extLst>
          </p:cNvPr>
          <p:cNvGraphicFramePr>
            <a:graphicFrameLocks noGrp="1"/>
          </p:cNvGraphicFramePr>
          <p:nvPr>
            <p:extLst>
              <p:ext uri="{D42A27DB-BD31-4B8C-83A1-F6EECF244321}">
                <p14:modId xmlns:p14="http://schemas.microsoft.com/office/powerpoint/2010/main" val="2330542632"/>
              </p:ext>
            </p:extLst>
          </p:nvPr>
        </p:nvGraphicFramePr>
        <p:xfrm>
          <a:off x="231377" y="4700799"/>
          <a:ext cx="6811007" cy="2196738"/>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0">
                <a:tc>
                  <a:txBody>
                    <a:bodyPr/>
                    <a:lstStyle/>
                    <a:p>
                      <a:r>
                        <a:rPr lang="en-US" sz="1200" dirty="0"/>
                        <a:t>Borough </a:t>
                      </a:r>
                    </a:p>
                  </a:txBody>
                  <a:tcPr/>
                </a:tc>
                <a:tc>
                  <a:txBody>
                    <a:bodyPr/>
                    <a:lstStyle/>
                    <a:p>
                      <a:pPr algn="ctr"/>
                      <a:r>
                        <a:rPr lang="en-US" sz="1200" dirty="0"/>
                        <a:t>2020</a:t>
                      </a:r>
                    </a:p>
                  </a:txBody>
                  <a:tcPr anchor="ctr"/>
                </a:tc>
                <a:tc>
                  <a:txBody>
                    <a:bodyPr/>
                    <a:lstStyle/>
                    <a:p>
                      <a:pPr algn="ctr"/>
                      <a:r>
                        <a:rPr lang="en-US" sz="1200" dirty="0"/>
                        <a:t>2021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6</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7</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7</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4</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8</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8</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7</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4</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29</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24</a:t>
                      </a:r>
                    </a:p>
                  </a:txBody>
                  <a:tcPr marL="9525" marR="9525" marT="9525" marB="0" anchor="ctr"/>
                </a:tc>
                <a:extLst>
                  <a:ext uri="{0D108BD9-81ED-4DB2-BD59-A6C34878D82A}">
                    <a16:rowId xmlns:a16="http://schemas.microsoft.com/office/drawing/2014/main" val="3782141873"/>
                  </a:ext>
                </a:extLst>
              </a:tr>
            </a:tbl>
          </a:graphicData>
        </a:graphic>
      </p:graphicFrame>
      <p:sp>
        <p:nvSpPr>
          <p:cNvPr id="18" name="object 5">
            <a:extLst>
              <a:ext uri="{FF2B5EF4-FFF2-40B4-BE49-F238E27FC236}">
                <a16:creationId xmlns:a16="http://schemas.microsoft.com/office/drawing/2014/main" id="{CF2BF70D-0E99-41CB-8440-A200ED18AB72}"/>
              </a:ext>
            </a:extLst>
          </p:cNvPr>
          <p:cNvSpPr txBox="1"/>
          <p:nvPr/>
        </p:nvSpPr>
        <p:spPr>
          <a:xfrm>
            <a:off x="221852" y="3879705"/>
            <a:ext cx="6746026" cy="259045"/>
          </a:xfrm>
          <a:prstGeom prst="rect">
            <a:avLst/>
          </a:prstGeom>
        </p:spPr>
        <p:txBody>
          <a:bodyPr vert="horz" wrap="square" lIns="0" tIns="12700" rIns="0" bIns="0" rtlCol="0">
            <a:spAutoFit/>
          </a:bodyPr>
          <a:lstStyle/>
          <a:p>
            <a:pPr marL="12700">
              <a:lnSpc>
                <a:spcPct val="100000"/>
              </a:lnSpc>
              <a:spcBef>
                <a:spcPts val="100"/>
              </a:spcBef>
            </a:pPr>
            <a:r>
              <a:rPr lang="en-US" sz="1600" b="1" i="1" spc="10" dirty="0">
                <a:solidFill>
                  <a:srgbClr val="FC6A37"/>
                </a:solidFill>
                <a:cs typeface="Gill Sans MT"/>
              </a:rPr>
              <a:t>New York City Intimate Partner Homicides and Domestic Incident Reports </a:t>
            </a:r>
            <a:endParaRPr sz="1600" dirty="0">
              <a:solidFill>
                <a:srgbClr val="FC6A37"/>
              </a:solidFill>
              <a:cs typeface="Gill Sans MT"/>
            </a:endParaRPr>
          </a:p>
        </p:txBody>
      </p:sp>
      <p:sp>
        <p:nvSpPr>
          <p:cNvPr id="2" name="TextBox 1">
            <a:extLst>
              <a:ext uri="{FF2B5EF4-FFF2-40B4-BE49-F238E27FC236}">
                <a16:creationId xmlns:a16="http://schemas.microsoft.com/office/drawing/2014/main" id="{463B67EA-D600-4F1C-9533-42C07DA92BD9}"/>
              </a:ext>
            </a:extLst>
          </p:cNvPr>
          <p:cNvSpPr txBox="1"/>
          <p:nvPr/>
        </p:nvSpPr>
        <p:spPr>
          <a:xfrm>
            <a:off x="361950" y="818991"/>
            <a:ext cx="6634446" cy="2985433"/>
          </a:xfrm>
          <a:prstGeom prst="rect">
            <a:avLst/>
          </a:prstGeom>
          <a:noFill/>
        </p:spPr>
        <p:txBody>
          <a:bodyPr wrap="square" rtlCol="0">
            <a:spAutoFit/>
          </a:bodyPr>
          <a:lstStyle/>
          <a:p>
            <a:endParaRPr lang="en-US" sz="1600" b="1" dirty="0">
              <a:solidFill>
                <a:srgbClr val="FC6A37"/>
              </a:solidFill>
            </a:endParaRPr>
          </a:p>
          <a:p>
            <a:r>
              <a:rPr lang="en-US" sz="1600" b="1" dirty="0">
                <a:solidFill>
                  <a:srgbClr val="FC6A37"/>
                </a:solidFill>
              </a:rPr>
              <a:t>2021 Key Highlights</a:t>
            </a:r>
            <a:r>
              <a:rPr lang="en-US" sz="1600" b="1" baseline="30000" dirty="0">
                <a:solidFill>
                  <a:srgbClr val="FC6A37"/>
                </a:solidFill>
              </a:rPr>
              <a:t> </a:t>
            </a:r>
          </a:p>
          <a:p>
            <a:endParaRPr lang="en-US" sz="1600" b="1" dirty="0">
              <a:solidFill>
                <a:schemeClr val="accent6"/>
              </a:solidFill>
            </a:endParaRPr>
          </a:p>
          <a:p>
            <a:pPr marL="171450" indent="-171450">
              <a:buFont typeface="Arial" panose="020B0604020202020204" pitchFamily="34" charset="0"/>
              <a:buChar char="•"/>
            </a:pPr>
            <a:r>
              <a:rPr lang="en-US" sz="1400" dirty="0"/>
              <a:t>In New York City, there were 24 intimate partner homicides and 38 family homicides.</a:t>
            </a:r>
          </a:p>
          <a:p>
            <a:pPr marL="171450" indent="-171450">
              <a:buFont typeface="Arial" panose="020B0604020202020204" pitchFamily="34" charset="0"/>
              <a:buChar char="•"/>
            </a:pPr>
            <a:r>
              <a:rPr lang="en-US" sz="1400" dirty="0"/>
              <a:t>The New York City Police Department responded to 231,763 domestic incident reports (DIRs). Of these DIR reports, 113,059 were intimate partner-related and 76,727 were family-related. The relationship type was unknown for the remaining 41,977 DIRs. </a:t>
            </a:r>
          </a:p>
          <a:p>
            <a:pPr marL="171450" indent="-171450">
              <a:buFont typeface="Arial" panose="020B0604020202020204" pitchFamily="34" charset="0"/>
              <a:buChar char="•"/>
            </a:pPr>
            <a:r>
              <a:rPr lang="en-US" sz="1400" dirty="0"/>
              <a:t>The New York City Family Justice Centers had 42,706 client visits. </a:t>
            </a:r>
          </a:p>
          <a:p>
            <a:pPr marL="171450" indent="-171450">
              <a:buFont typeface="Arial" panose="020B0604020202020204" pitchFamily="34" charset="0"/>
              <a:buChar char="•"/>
            </a:pPr>
            <a:r>
              <a:rPr lang="en-US" sz="1400" dirty="0"/>
              <a:t>The NYC HOPE Resource Directory online had 50,100 visits and 18,200 new visitors.</a:t>
            </a:r>
          </a:p>
          <a:p>
            <a:pPr marL="171450" indent="-171450">
              <a:buFont typeface="Arial" panose="020B0604020202020204" pitchFamily="34" charset="0"/>
              <a:buChar char="•"/>
            </a:pPr>
            <a:r>
              <a:rPr lang="en-US" sz="1400" dirty="0"/>
              <a:t>The New York City Healthy Relationship Academy conducted 119 workshops and staff trainings. </a:t>
            </a:r>
          </a:p>
          <a:p>
            <a:pPr marL="171450" indent="-171450">
              <a:buFont typeface="Arial" panose="020B0604020202020204" pitchFamily="34" charset="0"/>
              <a:buChar char="•"/>
            </a:pPr>
            <a:r>
              <a:rPr lang="en-US" sz="1400" dirty="0"/>
              <a:t>The ENDGBV Training Team conducted 125 trainings.</a:t>
            </a:r>
          </a:p>
          <a:p>
            <a:pPr marL="171450" indent="-171450">
              <a:buFont typeface="Arial" panose="020B0604020202020204" pitchFamily="34" charset="0"/>
              <a:buChar char="•"/>
            </a:pPr>
            <a:r>
              <a:rPr lang="en-US" sz="1400" dirty="0"/>
              <a:t>The ENDGBV Outreach Team conducted 261 citywide outreach events.  </a:t>
            </a:r>
          </a:p>
        </p:txBody>
      </p:sp>
      <p:sp>
        <p:nvSpPr>
          <p:cNvPr id="15" name="object 5">
            <a:extLst>
              <a:ext uri="{FF2B5EF4-FFF2-40B4-BE49-F238E27FC236}">
                <a16:creationId xmlns:a16="http://schemas.microsoft.com/office/drawing/2014/main" id="{866E9962-85A9-4BEA-8E31-604A66196B7C}"/>
              </a:ext>
            </a:extLst>
          </p:cNvPr>
          <p:cNvSpPr txBox="1"/>
          <p:nvPr/>
        </p:nvSpPr>
        <p:spPr>
          <a:xfrm>
            <a:off x="276224" y="4289271"/>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 Intimate Partner Homicides  </a:t>
            </a:r>
            <a:endParaRPr sz="1300" dirty="0">
              <a:cs typeface="Gill Sans MT"/>
            </a:endParaRPr>
          </a:p>
        </p:txBody>
      </p:sp>
      <p:graphicFrame>
        <p:nvGraphicFramePr>
          <p:cNvPr id="21" name="Table 14">
            <a:extLst>
              <a:ext uri="{FF2B5EF4-FFF2-40B4-BE49-F238E27FC236}">
                <a16:creationId xmlns:a16="http://schemas.microsoft.com/office/drawing/2014/main" id="{18F8ED8F-910A-4208-BF66-2B965E201BEA}"/>
              </a:ext>
            </a:extLst>
          </p:cNvPr>
          <p:cNvGraphicFramePr>
            <a:graphicFrameLocks noGrp="1"/>
          </p:cNvGraphicFramePr>
          <p:nvPr>
            <p:extLst>
              <p:ext uri="{D42A27DB-BD31-4B8C-83A1-F6EECF244321}">
                <p14:modId xmlns:p14="http://schemas.microsoft.com/office/powerpoint/2010/main" val="430580062"/>
              </p:ext>
            </p:extLst>
          </p:nvPr>
        </p:nvGraphicFramePr>
        <p:xfrm>
          <a:off x="189362" y="7597594"/>
          <a:ext cx="6811007" cy="2242821"/>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320403">
                <a:tc>
                  <a:txBody>
                    <a:bodyPr/>
                    <a:lstStyle/>
                    <a:p>
                      <a:r>
                        <a:rPr lang="en-US" sz="1200" dirty="0"/>
                        <a:t>Borough </a:t>
                      </a:r>
                    </a:p>
                  </a:txBody>
                  <a:tcPr/>
                </a:tc>
                <a:tc>
                  <a:txBody>
                    <a:bodyPr/>
                    <a:lstStyle/>
                    <a:p>
                      <a:pPr algn="ctr"/>
                      <a:r>
                        <a:rPr lang="en-US" sz="1200" dirty="0"/>
                        <a:t>2020</a:t>
                      </a:r>
                    </a:p>
                  </a:txBody>
                  <a:tcPr anchor="ctr"/>
                </a:tc>
                <a:tc>
                  <a:txBody>
                    <a:bodyPr/>
                    <a:lstStyle/>
                    <a:p>
                      <a:pPr algn="ctr"/>
                      <a:r>
                        <a:rPr lang="en-US" sz="1200" dirty="0"/>
                        <a:t>2021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29,213</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30,458</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30,348</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33,208</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16,424</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18,140</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24,138</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25,203</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5,658</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6,050</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105,781</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113,059</a:t>
                      </a:r>
                    </a:p>
                  </a:txBody>
                  <a:tcPr marL="9525" marR="9525" marT="9525" marB="0" anchor="ctr"/>
                </a:tc>
                <a:extLst>
                  <a:ext uri="{0D108BD9-81ED-4DB2-BD59-A6C34878D82A}">
                    <a16:rowId xmlns:a16="http://schemas.microsoft.com/office/drawing/2014/main" val="3782141873"/>
                  </a:ext>
                </a:extLst>
              </a:tr>
            </a:tbl>
          </a:graphicData>
        </a:graphic>
      </p:graphicFrame>
      <p:sp>
        <p:nvSpPr>
          <p:cNvPr id="22" name="object 5">
            <a:extLst>
              <a:ext uri="{FF2B5EF4-FFF2-40B4-BE49-F238E27FC236}">
                <a16:creationId xmlns:a16="http://schemas.microsoft.com/office/drawing/2014/main" id="{4BCEDF54-4458-4A32-B3E3-E3B3A0DDABF3}"/>
              </a:ext>
            </a:extLst>
          </p:cNvPr>
          <p:cNvSpPr txBox="1"/>
          <p:nvPr/>
        </p:nvSpPr>
        <p:spPr>
          <a:xfrm>
            <a:off x="238124" y="7104379"/>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2: Intimate Partner Domestic Incident Reports  </a:t>
            </a:r>
            <a:endParaRPr sz="1300" dirty="0">
              <a:cs typeface="Gill Sans MT"/>
            </a:endParaRPr>
          </a:p>
        </p:txBody>
      </p:sp>
      <p:sp>
        <p:nvSpPr>
          <p:cNvPr id="3" name="Slide Number Placeholder 2">
            <a:extLst>
              <a:ext uri="{FF2B5EF4-FFF2-40B4-BE49-F238E27FC236}">
                <a16:creationId xmlns:a16="http://schemas.microsoft.com/office/drawing/2014/main" id="{5E01DBF9-E936-4C7B-9C60-BD2505AD2C1A}"/>
              </a:ext>
            </a:extLst>
          </p:cNvPr>
          <p:cNvSpPr>
            <a:spLocks noGrp="1"/>
          </p:cNvSpPr>
          <p:nvPr>
            <p:ph type="sldNum" sz="quarter" idx="7"/>
          </p:nvPr>
        </p:nvSpPr>
        <p:spPr/>
        <p:txBody>
          <a:bodyPr/>
          <a:lstStyle/>
          <a:p>
            <a:fld id="{B6F15528-21DE-4FAA-801E-634DDDAF4B2B}" type="slidenum">
              <a:rPr lang="en-US" smtClean="0"/>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object 5"/>
          <p:cNvPicPr/>
          <p:nvPr/>
        </p:nvPicPr>
        <p:blipFill>
          <a:blip r:embed="rId3" cstate="print"/>
          <a:stretch>
            <a:fillRect/>
          </a:stretch>
        </p:blipFill>
        <p:spPr>
          <a:xfrm>
            <a:off x="342900" y="454174"/>
            <a:ext cx="2070179" cy="390376"/>
          </a:xfrm>
          <a:prstGeom prst="rect">
            <a:avLst/>
          </a:prstGeom>
        </p:spPr>
      </p:pic>
      <p:grpSp>
        <p:nvGrpSpPr>
          <p:cNvPr id="6" name="object 6"/>
          <p:cNvGrpSpPr/>
          <p:nvPr/>
        </p:nvGrpSpPr>
        <p:grpSpPr>
          <a:xfrm>
            <a:off x="231746" y="282501"/>
            <a:ext cx="6871334" cy="609600"/>
            <a:chOff x="231746" y="282501"/>
            <a:chExt cx="6871334" cy="609600"/>
          </a:xfrm>
        </p:grpSpPr>
        <p:sp>
          <p:nvSpPr>
            <p:cNvPr id="7" name="object 7"/>
            <p:cNvSpPr/>
            <p:nvPr/>
          </p:nvSpPr>
          <p:spPr>
            <a:xfrm>
              <a:off x="238124" y="882329"/>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8" name="object 8"/>
            <p:cNvSpPr/>
            <p:nvPr/>
          </p:nvSpPr>
          <p:spPr>
            <a:xfrm>
              <a:off x="2469656" y="288851"/>
              <a:ext cx="1270" cy="596900"/>
            </a:xfrm>
            <a:custGeom>
              <a:avLst/>
              <a:gdLst/>
              <a:ahLst/>
              <a:cxnLst/>
              <a:rect l="l" t="t" r="r" b="b"/>
              <a:pathLst>
                <a:path w="1269" h="596900">
                  <a:moveTo>
                    <a:pt x="0" y="596899"/>
                  </a:moveTo>
                  <a:lnTo>
                    <a:pt x="937" y="0"/>
                  </a:lnTo>
                </a:path>
              </a:pathLst>
            </a:custGeom>
            <a:ln w="12699">
              <a:solidFill>
                <a:srgbClr val="000000"/>
              </a:solidFill>
            </a:ln>
          </p:spPr>
          <p:txBody>
            <a:bodyPr wrap="square" lIns="0" tIns="0" rIns="0" bIns="0" rtlCol="0"/>
            <a:lstStyle/>
            <a:p>
              <a:endParaRPr dirty="0"/>
            </a:p>
          </p:txBody>
        </p:sp>
      </p:grpSp>
      <p:sp>
        <p:nvSpPr>
          <p:cNvPr id="9" name="object 9"/>
          <p:cNvSpPr txBox="1"/>
          <p:nvPr/>
        </p:nvSpPr>
        <p:spPr>
          <a:xfrm>
            <a:off x="468630" y="506483"/>
            <a:ext cx="6644640" cy="261867"/>
          </a:xfrm>
          <a:prstGeom prst="rect">
            <a:avLst/>
          </a:prstGeom>
        </p:spPr>
        <p:txBody>
          <a:bodyPr vert="horz" wrap="square" lIns="0" tIns="53340" rIns="0" bIns="0" rtlCol="0">
            <a:spAutoFit/>
          </a:bodyPr>
          <a:lstStyle/>
          <a:p>
            <a:pPr marL="3091180" marR="5080" indent="-387985">
              <a:lnSpc>
                <a:spcPts val="1600"/>
              </a:lnSpc>
              <a:spcBef>
                <a:spcPts val="420"/>
              </a:spcBef>
            </a:pPr>
            <a:r>
              <a:rPr b="1" spc="-25" dirty="0">
                <a:solidFill>
                  <a:srgbClr val="FC6A37"/>
                </a:solidFill>
                <a:latin typeface="Arial" panose="020B0604020202020204" pitchFamily="34" charset="0"/>
                <a:cs typeface="Arial" panose="020B0604020202020204" pitchFamily="34" charset="0"/>
              </a:rPr>
              <a:t>202</a:t>
            </a:r>
            <a:r>
              <a:rPr lang="en-US" b="1" spc="-25" dirty="0">
                <a:solidFill>
                  <a:srgbClr val="FC6A37"/>
                </a:solidFill>
                <a:latin typeface="Arial" panose="020B0604020202020204" pitchFamily="34" charset="0"/>
                <a:cs typeface="Arial" panose="020B0604020202020204" pitchFamily="34" charset="0"/>
              </a:rPr>
              <a:t>1</a:t>
            </a:r>
            <a:r>
              <a:rPr b="1" spc="-75" dirty="0">
                <a:solidFill>
                  <a:srgbClr val="FC6A37"/>
                </a:solidFill>
                <a:latin typeface="Arial" panose="020B0604020202020204" pitchFamily="34" charset="0"/>
                <a:cs typeface="Arial" panose="020B0604020202020204" pitchFamily="34" charset="0"/>
              </a:rPr>
              <a:t> </a:t>
            </a:r>
            <a:r>
              <a:rPr lang="en-US" b="1" spc="-75" dirty="0">
                <a:solidFill>
                  <a:srgbClr val="FC6A37"/>
                </a:solidFill>
                <a:latin typeface="Arial" panose="020B0604020202020204" pitchFamily="34" charset="0"/>
                <a:cs typeface="Arial" panose="020B0604020202020204" pitchFamily="34" charset="0"/>
              </a:rPr>
              <a:t>ENDGBV Fact Sheet </a:t>
            </a:r>
            <a:endParaRPr dirty="0">
              <a:latin typeface="Arial" panose="020B0604020202020204" pitchFamily="34" charset="0"/>
              <a:cs typeface="Arial" panose="020B0604020202020204" pitchFamily="34" charset="0"/>
            </a:endParaRPr>
          </a:p>
        </p:txBody>
      </p:sp>
      <p:graphicFrame>
        <p:nvGraphicFramePr>
          <p:cNvPr id="12" name="Table 14">
            <a:extLst>
              <a:ext uri="{FF2B5EF4-FFF2-40B4-BE49-F238E27FC236}">
                <a16:creationId xmlns:a16="http://schemas.microsoft.com/office/drawing/2014/main" id="{0CDB1A6D-2386-473E-A373-7338D908403B}"/>
              </a:ext>
            </a:extLst>
          </p:cNvPr>
          <p:cNvGraphicFramePr>
            <a:graphicFrameLocks noGrp="1"/>
          </p:cNvGraphicFramePr>
          <p:nvPr>
            <p:extLst>
              <p:ext uri="{D42A27DB-BD31-4B8C-83A1-F6EECF244321}">
                <p14:modId xmlns:p14="http://schemas.microsoft.com/office/powerpoint/2010/main" val="1746172967"/>
              </p:ext>
            </p:extLst>
          </p:nvPr>
        </p:nvGraphicFramePr>
        <p:xfrm>
          <a:off x="245665" y="1932482"/>
          <a:ext cx="6811007" cy="2196738"/>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141246">
                <a:tc>
                  <a:txBody>
                    <a:bodyPr/>
                    <a:lstStyle/>
                    <a:p>
                      <a:r>
                        <a:rPr lang="en-US" sz="1200" dirty="0"/>
                        <a:t>Borough </a:t>
                      </a:r>
                    </a:p>
                  </a:txBody>
                  <a:tcPr/>
                </a:tc>
                <a:tc>
                  <a:txBody>
                    <a:bodyPr/>
                    <a:lstStyle/>
                    <a:p>
                      <a:pPr algn="ctr"/>
                      <a:r>
                        <a:rPr lang="en-US" sz="1200" dirty="0"/>
                        <a:t>2020</a:t>
                      </a:r>
                    </a:p>
                  </a:txBody>
                  <a:tcPr anchor="ctr"/>
                </a:tc>
                <a:tc>
                  <a:txBody>
                    <a:bodyPr/>
                    <a:lstStyle/>
                    <a:p>
                      <a:pPr algn="ctr"/>
                      <a:r>
                        <a:rPr lang="en-US" sz="1200" dirty="0"/>
                        <a:t>2021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10</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5</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6</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12</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4</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10</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7</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10</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29</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38</a:t>
                      </a:r>
                    </a:p>
                  </a:txBody>
                  <a:tcPr marL="9525" marR="9525" marT="9525" marB="0" anchor="ctr"/>
                </a:tc>
                <a:extLst>
                  <a:ext uri="{0D108BD9-81ED-4DB2-BD59-A6C34878D82A}">
                    <a16:rowId xmlns:a16="http://schemas.microsoft.com/office/drawing/2014/main" val="3782141873"/>
                  </a:ext>
                </a:extLst>
              </a:tr>
            </a:tbl>
          </a:graphicData>
        </a:graphic>
      </p:graphicFrame>
      <p:sp>
        <p:nvSpPr>
          <p:cNvPr id="15" name="object 5">
            <a:extLst>
              <a:ext uri="{FF2B5EF4-FFF2-40B4-BE49-F238E27FC236}">
                <a16:creationId xmlns:a16="http://schemas.microsoft.com/office/drawing/2014/main" id="{34332A5B-372B-416D-9711-67CEA13E411B}"/>
              </a:ext>
            </a:extLst>
          </p:cNvPr>
          <p:cNvSpPr txBox="1"/>
          <p:nvPr/>
        </p:nvSpPr>
        <p:spPr>
          <a:xfrm>
            <a:off x="294428" y="1066100"/>
            <a:ext cx="6746026" cy="259045"/>
          </a:xfrm>
          <a:prstGeom prst="rect">
            <a:avLst/>
          </a:prstGeom>
        </p:spPr>
        <p:txBody>
          <a:bodyPr vert="horz" wrap="square" lIns="0" tIns="12700" rIns="0" bIns="0" rtlCol="0">
            <a:spAutoFit/>
          </a:bodyPr>
          <a:lstStyle/>
          <a:p>
            <a:pPr marL="12700">
              <a:lnSpc>
                <a:spcPct val="100000"/>
              </a:lnSpc>
              <a:spcBef>
                <a:spcPts val="100"/>
              </a:spcBef>
            </a:pPr>
            <a:r>
              <a:rPr lang="en-US" sz="1600" b="1" i="1" spc="10" dirty="0">
                <a:solidFill>
                  <a:srgbClr val="FC6A37"/>
                </a:solidFill>
                <a:cs typeface="Gill Sans MT"/>
              </a:rPr>
              <a:t>New York City Family Homicides and Domestic Incident Reports </a:t>
            </a:r>
            <a:endParaRPr sz="1600" dirty="0">
              <a:solidFill>
                <a:srgbClr val="FC6A37"/>
              </a:solidFill>
              <a:cs typeface="Gill Sans MT"/>
            </a:endParaRPr>
          </a:p>
        </p:txBody>
      </p:sp>
      <p:sp>
        <p:nvSpPr>
          <p:cNvPr id="18" name="object 5">
            <a:extLst>
              <a:ext uri="{FF2B5EF4-FFF2-40B4-BE49-F238E27FC236}">
                <a16:creationId xmlns:a16="http://schemas.microsoft.com/office/drawing/2014/main" id="{F8D12719-2ECB-43B6-AFD9-EF7D0637A9A6}"/>
              </a:ext>
            </a:extLst>
          </p:cNvPr>
          <p:cNvSpPr txBox="1"/>
          <p:nvPr/>
        </p:nvSpPr>
        <p:spPr>
          <a:xfrm>
            <a:off x="238124" y="1532962"/>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3: Family  Homicides  </a:t>
            </a:r>
            <a:endParaRPr sz="1300" dirty="0">
              <a:cs typeface="Gill Sans MT"/>
            </a:endParaRPr>
          </a:p>
        </p:txBody>
      </p:sp>
      <p:graphicFrame>
        <p:nvGraphicFramePr>
          <p:cNvPr id="19" name="Table 14">
            <a:extLst>
              <a:ext uri="{FF2B5EF4-FFF2-40B4-BE49-F238E27FC236}">
                <a16:creationId xmlns:a16="http://schemas.microsoft.com/office/drawing/2014/main" id="{F0ABA812-CC24-467D-A519-FFF8CB1BA5CB}"/>
              </a:ext>
            </a:extLst>
          </p:cNvPr>
          <p:cNvGraphicFramePr>
            <a:graphicFrameLocks noGrp="1"/>
          </p:cNvGraphicFramePr>
          <p:nvPr>
            <p:extLst>
              <p:ext uri="{D42A27DB-BD31-4B8C-83A1-F6EECF244321}">
                <p14:modId xmlns:p14="http://schemas.microsoft.com/office/powerpoint/2010/main" val="1728555558"/>
              </p:ext>
            </p:extLst>
          </p:nvPr>
        </p:nvGraphicFramePr>
        <p:xfrm>
          <a:off x="261937" y="4715381"/>
          <a:ext cx="6811007" cy="2196738"/>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141246">
                <a:tc>
                  <a:txBody>
                    <a:bodyPr/>
                    <a:lstStyle/>
                    <a:p>
                      <a:r>
                        <a:rPr lang="en-US" sz="1200" dirty="0"/>
                        <a:t>Borough </a:t>
                      </a:r>
                    </a:p>
                  </a:txBody>
                  <a:tcPr/>
                </a:tc>
                <a:tc>
                  <a:txBody>
                    <a:bodyPr/>
                    <a:lstStyle/>
                    <a:p>
                      <a:pPr algn="ctr"/>
                      <a:r>
                        <a:rPr lang="en-US" sz="1200" dirty="0"/>
                        <a:t>2020</a:t>
                      </a:r>
                    </a:p>
                  </a:txBody>
                  <a:tcPr anchor="ctr"/>
                </a:tc>
                <a:tc>
                  <a:txBody>
                    <a:bodyPr/>
                    <a:lstStyle/>
                    <a:p>
                      <a:pPr algn="ctr"/>
                      <a:r>
                        <a:rPr lang="en-US" sz="1200" dirty="0"/>
                        <a:t>2021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19,973</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20,695</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22,245</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23,542</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11,902</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12,061</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16,851</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16,408</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3,624</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4,021</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74,595</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76,727</a:t>
                      </a:r>
                    </a:p>
                  </a:txBody>
                  <a:tcPr marL="9525" marR="9525" marT="9525" marB="0" anchor="ctr"/>
                </a:tc>
                <a:extLst>
                  <a:ext uri="{0D108BD9-81ED-4DB2-BD59-A6C34878D82A}">
                    <a16:rowId xmlns:a16="http://schemas.microsoft.com/office/drawing/2014/main" val="3782141873"/>
                  </a:ext>
                </a:extLst>
              </a:tr>
            </a:tbl>
          </a:graphicData>
        </a:graphic>
      </p:graphicFrame>
      <p:sp>
        <p:nvSpPr>
          <p:cNvPr id="20" name="object 5">
            <a:extLst>
              <a:ext uri="{FF2B5EF4-FFF2-40B4-BE49-F238E27FC236}">
                <a16:creationId xmlns:a16="http://schemas.microsoft.com/office/drawing/2014/main" id="{1F31E1F9-72BB-4203-B6F3-0EB637104B80}"/>
              </a:ext>
            </a:extLst>
          </p:cNvPr>
          <p:cNvSpPr txBox="1"/>
          <p:nvPr/>
        </p:nvSpPr>
        <p:spPr>
          <a:xfrm>
            <a:off x="261937" y="4315861"/>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4: Family  Domestic Incident Reports   </a:t>
            </a:r>
            <a:endParaRPr sz="1300" dirty="0">
              <a:cs typeface="Gill Sans MT"/>
            </a:endParaRPr>
          </a:p>
        </p:txBody>
      </p:sp>
      <p:sp>
        <p:nvSpPr>
          <p:cNvPr id="21" name="object 5">
            <a:extLst>
              <a:ext uri="{FF2B5EF4-FFF2-40B4-BE49-F238E27FC236}">
                <a16:creationId xmlns:a16="http://schemas.microsoft.com/office/drawing/2014/main" id="{3DA78BA7-B949-4138-AFF2-025E362F3BD2}"/>
              </a:ext>
            </a:extLst>
          </p:cNvPr>
          <p:cNvSpPr txBox="1"/>
          <p:nvPr/>
        </p:nvSpPr>
        <p:spPr>
          <a:xfrm>
            <a:off x="332528" y="7098760"/>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Chart 1: New York City Domestic Violence Hotline </a:t>
            </a:r>
            <a:endParaRPr sz="1300" dirty="0">
              <a:cs typeface="Gill Sans MT"/>
            </a:endParaRPr>
          </a:p>
        </p:txBody>
      </p:sp>
      <p:graphicFrame>
        <p:nvGraphicFramePr>
          <p:cNvPr id="22" name="Chart 21">
            <a:extLst>
              <a:ext uri="{FF2B5EF4-FFF2-40B4-BE49-F238E27FC236}">
                <a16:creationId xmlns:a16="http://schemas.microsoft.com/office/drawing/2014/main" id="{BA6070A2-4147-48CD-899D-956B617F6508}"/>
              </a:ext>
            </a:extLst>
          </p:cNvPr>
          <p:cNvGraphicFramePr/>
          <p:nvPr>
            <p:extLst>
              <p:ext uri="{D42A27DB-BD31-4B8C-83A1-F6EECF244321}">
                <p14:modId xmlns:p14="http://schemas.microsoft.com/office/powerpoint/2010/main" val="1173843550"/>
              </p:ext>
            </p:extLst>
          </p:nvPr>
        </p:nvGraphicFramePr>
        <p:xfrm>
          <a:off x="342900" y="7702550"/>
          <a:ext cx="6753858" cy="2627926"/>
        </p:xfrm>
        <a:graphic>
          <a:graphicData uri="http://schemas.openxmlformats.org/drawingml/2006/chart">
            <c:chart xmlns:c="http://schemas.openxmlformats.org/drawingml/2006/chart" xmlns:r="http://schemas.openxmlformats.org/officeDocument/2006/relationships" r:id="rId4"/>
          </a:graphicData>
        </a:graphic>
      </p:graphicFrame>
      <p:sp>
        <p:nvSpPr>
          <p:cNvPr id="24" name="Slide Number Placeholder 23">
            <a:extLst>
              <a:ext uri="{FF2B5EF4-FFF2-40B4-BE49-F238E27FC236}">
                <a16:creationId xmlns:a16="http://schemas.microsoft.com/office/drawing/2014/main" id="{66D2262B-3A0B-4681-86E4-8C23DAD57FC9}"/>
              </a:ext>
            </a:extLst>
          </p:cNvPr>
          <p:cNvSpPr>
            <a:spLocks noGrp="1"/>
          </p:cNvSpPr>
          <p:nvPr>
            <p:ph type="sldNum" sz="quarter" idx="7"/>
          </p:nvPr>
        </p:nvSpPr>
        <p:spPr/>
        <p:txBody>
          <a:bodyPr/>
          <a:lstStyle/>
          <a:p>
            <a:fld id="{B6F15528-21DE-4FAA-801E-634DDDAF4B2B}" type="slidenum">
              <a:rPr lang="en-US" smtClean="0"/>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object 4"/>
          <p:cNvPicPr/>
          <p:nvPr/>
        </p:nvPicPr>
        <p:blipFill>
          <a:blip r:embed="rId2" cstate="print"/>
          <a:stretch>
            <a:fillRect/>
          </a:stretch>
        </p:blipFill>
        <p:spPr>
          <a:xfrm>
            <a:off x="342900" y="387350"/>
            <a:ext cx="2070179" cy="390376"/>
          </a:xfrm>
          <a:prstGeom prst="rect">
            <a:avLst/>
          </a:prstGeom>
        </p:spPr>
      </p:pic>
      <p:grpSp>
        <p:nvGrpSpPr>
          <p:cNvPr id="5" name="object 5"/>
          <p:cNvGrpSpPr/>
          <p:nvPr/>
        </p:nvGrpSpPr>
        <p:grpSpPr>
          <a:xfrm>
            <a:off x="231746" y="282502"/>
            <a:ext cx="6871334" cy="609600"/>
            <a:chOff x="231746" y="282502"/>
            <a:chExt cx="6871334" cy="609600"/>
          </a:xfrm>
        </p:grpSpPr>
        <p:sp>
          <p:nvSpPr>
            <p:cNvPr id="6" name="object 6"/>
            <p:cNvSpPr/>
            <p:nvPr/>
          </p:nvSpPr>
          <p:spPr>
            <a:xfrm>
              <a:off x="2469656" y="288852"/>
              <a:ext cx="1270" cy="596900"/>
            </a:xfrm>
            <a:custGeom>
              <a:avLst/>
              <a:gdLst/>
              <a:ahLst/>
              <a:cxnLst/>
              <a:rect l="l" t="t" r="r" b="b"/>
              <a:pathLst>
                <a:path w="1269" h="596900">
                  <a:moveTo>
                    <a:pt x="0" y="596899"/>
                  </a:moveTo>
                  <a:lnTo>
                    <a:pt x="937" y="0"/>
                  </a:lnTo>
                </a:path>
              </a:pathLst>
            </a:custGeom>
            <a:ln w="12699">
              <a:solidFill>
                <a:srgbClr val="000000"/>
              </a:solidFill>
            </a:ln>
          </p:spPr>
          <p:txBody>
            <a:bodyPr wrap="square" lIns="0" tIns="0" rIns="0" bIns="0" rtlCol="0"/>
            <a:lstStyle/>
            <a:p>
              <a:endParaRPr dirty="0"/>
            </a:p>
          </p:txBody>
        </p:sp>
        <p:sp>
          <p:nvSpPr>
            <p:cNvPr id="7" name="object 7"/>
            <p:cNvSpPr/>
            <p:nvPr/>
          </p:nvSpPr>
          <p:spPr>
            <a:xfrm>
              <a:off x="238124" y="882330"/>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grpSp>
      <p:sp>
        <p:nvSpPr>
          <p:cNvPr id="8" name="object 8"/>
          <p:cNvSpPr txBox="1"/>
          <p:nvPr/>
        </p:nvSpPr>
        <p:spPr>
          <a:xfrm>
            <a:off x="698516" y="498162"/>
            <a:ext cx="6540484" cy="559127"/>
          </a:xfrm>
          <a:prstGeom prst="rect">
            <a:avLst/>
          </a:prstGeom>
        </p:spPr>
        <p:txBody>
          <a:bodyPr vert="horz" wrap="square" lIns="0" tIns="53340" rIns="0" bIns="0" rtlCol="0">
            <a:spAutoFit/>
          </a:bodyPr>
          <a:lstStyle/>
          <a:p>
            <a:pPr marL="3053080" marR="5080" indent="-387985">
              <a:lnSpc>
                <a:spcPts val="1600"/>
              </a:lnSpc>
              <a:spcBef>
                <a:spcPts val="420"/>
              </a:spcBef>
            </a:pPr>
            <a:r>
              <a:rPr lang="en-US" b="1" spc="-25" dirty="0">
                <a:solidFill>
                  <a:srgbClr val="FC6A37"/>
                </a:solidFill>
                <a:latin typeface="Arial" panose="020B0604020202020204" pitchFamily="34" charset="0"/>
                <a:cs typeface="Arial" panose="020B0604020202020204" pitchFamily="34" charset="0"/>
              </a:rPr>
              <a:t>ENDGBV </a:t>
            </a:r>
            <a:r>
              <a:rPr b="1" spc="-25" dirty="0">
                <a:solidFill>
                  <a:srgbClr val="FC6A37"/>
                </a:solidFill>
                <a:latin typeface="Arial" panose="020B0604020202020204" pitchFamily="34" charset="0"/>
                <a:cs typeface="Arial" panose="020B0604020202020204" pitchFamily="34" charset="0"/>
              </a:rPr>
              <a:t>202</a:t>
            </a:r>
            <a:r>
              <a:rPr lang="en-US" b="1" spc="-25" dirty="0">
                <a:solidFill>
                  <a:srgbClr val="FC6A37"/>
                </a:solidFill>
                <a:latin typeface="Arial" panose="020B0604020202020204" pitchFamily="34" charset="0"/>
                <a:cs typeface="Arial" panose="020B0604020202020204" pitchFamily="34" charset="0"/>
              </a:rPr>
              <a:t>1</a:t>
            </a:r>
            <a:r>
              <a:rPr b="1" spc="-75" dirty="0">
                <a:solidFill>
                  <a:srgbClr val="FC6A37"/>
                </a:solidFill>
                <a:latin typeface="Arial" panose="020B0604020202020204" pitchFamily="34" charset="0"/>
                <a:cs typeface="Arial" panose="020B0604020202020204" pitchFamily="34" charset="0"/>
              </a:rPr>
              <a:t> </a:t>
            </a:r>
            <a:r>
              <a:rPr lang="en-US" b="1" spc="-75" dirty="0">
                <a:solidFill>
                  <a:srgbClr val="FC6A37"/>
                </a:solidFill>
                <a:latin typeface="Arial" panose="020B0604020202020204" pitchFamily="34" charset="0"/>
                <a:cs typeface="Arial" panose="020B0604020202020204" pitchFamily="34" charset="0"/>
              </a:rPr>
              <a:t>Fact Sheet </a:t>
            </a:r>
            <a:endParaRPr dirty="0">
              <a:latin typeface="Arial" panose="020B0604020202020204" pitchFamily="34" charset="0"/>
              <a:cs typeface="Arial" panose="020B0604020202020204" pitchFamily="34" charset="0"/>
            </a:endParaRPr>
          </a:p>
          <a:p>
            <a:pPr>
              <a:lnSpc>
                <a:spcPct val="100000"/>
              </a:lnSpc>
              <a:spcBef>
                <a:spcPts val="35"/>
              </a:spcBef>
            </a:pPr>
            <a:endParaRPr sz="1950" dirty="0">
              <a:latin typeface="Arial"/>
              <a:cs typeface="Arial"/>
            </a:endParaRPr>
          </a:p>
        </p:txBody>
      </p:sp>
      <p:graphicFrame>
        <p:nvGraphicFramePr>
          <p:cNvPr id="51" name="Table 51">
            <a:extLst>
              <a:ext uri="{FF2B5EF4-FFF2-40B4-BE49-F238E27FC236}">
                <a16:creationId xmlns:a16="http://schemas.microsoft.com/office/drawing/2014/main" id="{E05E2D64-1D46-4BD9-937B-06A8CCE4BB85}"/>
              </a:ext>
            </a:extLst>
          </p:cNvPr>
          <p:cNvGraphicFramePr>
            <a:graphicFrameLocks noGrp="1"/>
          </p:cNvGraphicFramePr>
          <p:nvPr>
            <p:extLst>
              <p:ext uri="{D42A27DB-BD31-4B8C-83A1-F6EECF244321}">
                <p14:modId xmlns:p14="http://schemas.microsoft.com/office/powerpoint/2010/main" val="3011281066"/>
              </p:ext>
            </p:extLst>
          </p:nvPr>
        </p:nvGraphicFramePr>
        <p:xfrm>
          <a:off x="226270" y="8058150"/>
          <a:ext cx="6833234" cy="1854200"/>
        </p:xfrm>
        <a:graphic>
          <a:graphicData uri="http://schemas.openxmlformats.org/drawingml/2006/table">
            <a:tbl>
              <a:tblPr firstRow="1" bandRow="1">
                <a:tableStyleId>{2A488322-F2BA-4B5B-9748-0D474271808F}</a:tableStyleId>
              </a:tblPr>
              <a:tblGrid>
                <a:gridCol w="3416617">
                  <a:extLst>
                    <a:ext uri="{9D8B030D-6E8A-4147-A177-3AD203B41FA5}">
                      <a16:colId xmlns:a16="http://schemas.microsoft.com/office/drawing/2014/main" val="2161334448"/>
                    </a:ext>
                  </a:extLst>
                </a:gridCol>
                <a:gridCol w="3416617">
                  <a:extLst>
                    <a:ext uri="{9D8B030D-6E8A-4147-A177-3AD203B41FA5}">
                      <a16:colId xmlns:a16="http://schemas.microsoft.com/office/drawing/2014/main" val="14586391"/>
                    </a:ext>
                  </a:extLst>
                </a:gridCol>
              </a:tblGrid>
              <a:tr h="370840">
                <a:tc>
                  <a:txBody>
                    <a:bodyPr/>
                    <a:lstStyle/>
                    <a:p>
                      <a:pPr algn="l"/>
                      <a:r>
                        <a:rPr lang="en-US" sz="1200" dirty="0"/>
                        <a:t>Participant Type</a:t>
                      </a:r>
                    </a:p>
                  </a:txBody>
                  <a:tcPr anchor="ctr"/>
                </a:tc>
                <a:tc>
                  <a:txBody>
                    <a:bodyPr/>
                    <a:lstStyle/>
                    <a:p>
                      <a:pPr algn="ctr"/>
                      <a:r>
                        <a:rPr lang="en-US" sz="1200" dirty="0"/>
                        <a:t>Number of Trainings</a:t>
                      </a:r>
                    </a:p>
                  </a:txBody>
                  <a:tcPr anchor="ctr"/>
                </a:tc>
                <a:extLst>
                  <a:ext uri="{0D108BD9-81ED-4DB2-BD59-A6C34878D82A}">
                    <a16:rowId xmlns:a16="http://schemas.microsoft.com/office/drawing/2014/main" val="1980122085"/>
                  </a:ext>
                </a:extLst>
              </a:tr>
              <a:tr h="370840">
                <a:tc>
                  <a:txBody>
                    <a:bodyPr/>
                    <a:lstStyle/>
                    <a:p>
                      <a:r>
                        <a:rPr lang="en-US" sz="1200" dirty="0"/>
                        <a:t>City Agency Staff</a:t>
                      </a:r>
                    </a:p>
                  </a:txBody>
                  <a:tcPr anchor="ctr"/>
                </a:tc>
                <a:tc>
                  <a:txBody>
                    <a:bodyPr/>
                    <a:lstStyle/>
                    <a:p>
                      <a:pPr algn="ctr"/>
                      <a:r>
                        <a:rPr lang="en-US" sz="1200" dirty="0"/>
                        <a:t>42</a:t>
                      </a:r>
                    </a:p>
                  </a:txBody>
                  <a:tcPr anchor="ctr"/>
                </a:tc>
                <a:extLst>
                  <a:ext uri="{0D108BD9-81ED-4DB2-BD59-A6C34878D82A}">
                    <a16:rowId xmlns:a16="http://schemas.microsoft.com/office/drawing/2014/main" val="169380929"/>
                  </a:ext>
                </a:extLst>
              </a:tr>
              <a:tr h="370840">
                <a:tc>
                  <a:txBody>
                    <a:bodyPr/>
                    <a:lstStyle/>
                    <a:p>
                      <a:r>
                        <a:rPr lang="en-US" sz="1200" dirty="0"/>
                        <a:t>Non-Profit Staff</a:t>
                      </a:r>
                    </a:p>
                  </a:txBody>
                  <a:tcPr anchor="ctr"/>
                </a:tc>
                <a:tc>
                  <a:txBody>
                    <a:bodyPr/>
                    <a:lstStyle/>
                    <a:p>
                      <a:pPr algn="ctr"/>
                      <a:r>
                        <a:rPr lang="en-US" sz="1200" dirty="0"/>
                        <a:t>75</a:t>
                      </a:r>
                    </a:p>
                  </a:txBody>
                  <a:tcPr anchor="ctr"/>
                </a:tc>
                <a:extLst>
                  <a:ext uri="{0D108BD9-81ED-4DB2-BD59-A6C34878D82A}">
                    <a16:rowId xmlns:a16="http://schemas.microsoft.com/office/drawing/2014/main" val="544764903"/>
                  </a:ext>
                </a:extLst>
              </a:tr>
              <a:tr h="370840">
                <a:tc>
                  <a:txBody>
                    <a:bodyPr/>
                    <a:lstStyle/>
                    <a:p>
                      <a:r>
                        <a:rPr lang="en-US" sz="1200" dirty="0"/>
                        <a:t>Other </a:t>
                      </a:r>
                    </a:p>
                  </a:txBody>
                  <a:tcPr anchor="ctr"/>
                </a:tc>
                <a:tc>
                  <a:txBody>
                    <a:bodyPr/>
                    <a:lstStyle/>
                    <a:p>
                      <a:pPr algn="ctr"/>
                      <a:r>
                        <a:rPr lang="en-US" sz="1200" dirty="0"/>
                        <a:t>8</a:t>
                      </a:r>
                    </a:p>
                  </a:txBody>
                  <a:tcPr anchor="ctr"/>
                </a:tc>
                <a:extLst>
                  <a:ext uri="{0D108BD9-81ED-4DB2-BD59-A6C34878D82A}">
                    <a16:rowId xmlns:a16="http://schemas.microsoft.com/office/drawing/2014/main" val="613986345"/>
                  </a:ext>
                </a:extLst>
              </a:tr>
              <a:tr h="370840">
                <a:tc>
                  <a:txBody>
                    <a:bodyPr/>
                    <a:lstStyle/>
                    <a:p>
                      <a:r>
                        <a:rPr lang="en-US" sz="1200" dirty="0"/>
                        <a:t>Total  </a:t>
                      </a:r>
                    </a:p>
                  </a:txBody>
                  <a:tcPr anchor="ctr"/>
                </a:tc>
                <a:tc>
                  <a:txBody>
                    <a:bodyPr/>
                    <a:lstStyle/>
                    <a:p>
                      <a:pPr algn="ctr"/>
                      <a:r>
                        <a:rPr lang="en-US" sz="1200" dirty="0"/>
                        <a:t>125</a:t>
                      </a:r>
                    </a:p>
                  </a:txBody>
                  <a:tcPr anchor="ctr"/>
                </a:tc>
                <a:extLst>
                  <a:ext uri="{0D108BD9-81ED-4DB2-BD59-A6C34878D82A}">
                    <a16:rowId xmlns:a16="http://schemas.microsoft.com/office/drawing/2014/main" val="2657766351"/>
                  </a:ext>
                </a:extLst>
              </a:tr>
            </a:tbl>
          </a:graphicData>
        </a:graphic>
      </p:graphicFrame>
      <p:sp>
        <p:nvSpPr>
          <p:cNvPr id="56" name="TextBox 55">
            <a:extLst>
              <a:ext uri="{FF2B5EF4-FFF2-40B4-BE49-F238E27FC236}">
                <a16:creationId xmlns:a16="http://schemas.microsoft.com/office/drawing/2014/main" id="{D1D7729F-33FB-4CA2-8C37-34ADACE9FF2F}"/>
              </a:ext>
            </a:extLst>
          </p:cNvPr>
          <p:cNvSpPr txBox="1"/>
          <p:nvPr/>
        </p:nvSpPr>
        <p:spPr>
          <a:xfrm>
            <a:off x="314325" y="7007958"/>
            <a:ext cx="6792675" cy="338554"/>
          </a:xfrm>
          <a:prstGeom prst="rect">
            <a:avLst/>
          </a:prstGeom>
          <a:noFill/>
        </p:spPr>
        <p:txBody>
          <a:bodyPr wrap="square" rtlCol="0">
            <a:spAutoFit/>
          </a:bodyPr>
          <a:lstStyle/>
          <a:p>
            <a:pPr algn="ctr"/>
            <a:r>
              <a:rPr lang="en-US" sz="1600" b="1" dirty="0">
                <a:solidFill>
                  <a:schemeClr val="accent6">
                    <a:lumMod val="75000"/>
                  </a:schemeClr>
                </a:solidFill>
              </a:rPr>
              <a:t>Policy and Training Institute </a:t>
            </a:r>
          </a:p>
        </p:txBody>
      </p:sp>
      <p:sp>
        <p:nvSpPr>
          <p:cNvPr id="57" name="TextBox 56">
            <a:extLst>
              <a:ext uri="{FF2B5EF4-FFF2-40B4-BE49-F238E27FC236}">
                <a16:creationId xmlns:a16="http://schemas.microsoft.com/office/drawing/2014/main" id="{35C8B742-61EA-44BA-B762-1F7CA7602C30}"/>
              </a:ext>
            </a:extLst>
          </p:cNvPr>
          <p:cNvSpPr txBox="1"/>
          <p:nvPr/>
        </p:nvSpPr>
        <p:spPr>
          <a:xfrm>
            <a:off x="203279" y="7303309"/>
            <a:ext cx="2209800" cy="292388"/>
          </a:xfrm>
          <a:prstGeom prst="rect">
            <a:avLst/>
          </a:prstGeom>
          <a:noFill/>
        </p:spPr>
        <p:txBody>
          <a:bodyPr wrap="square" rtlCol="0">
            <a:spAutoFit/>
          </a:bodyPr>
          <a:lstStyle/>
          <a:p>
            <a:r>
              <a:rPr lang="en-US" sz="1300" b="1" i="1" dirty="0"/>
              <a:t>Training Institute </a:t>
            </a:r>
          </a:p>
        </p:txBody>
      </p:sp>
      <p:sp>
        <p:nvSpPr>
          <p:cNvPr id="14" name="object 5">
            <a:extLst>
              <a:ext uri="{FF2B5EF4-FFF2-40B4-BE49-F238E27FC236}">
                <a16:creationId xmlns:a16="http://schemas.microsoft.com/office/drawing/2014/main" id="{2CE07D43-F0EC-4376-BC07-5D65DD00B854}"/>
              </a:ext>
            </a:extLst>
          </p:cNvPr>
          <p:cNvSpPr txBox="1"/>
          <p:nvPr/>
        </p:nvSpPr>
        <p:spPr>
          <a:xfrm>
            <a:off x="294428" y="1178983"/>
            <a:ext cx="6746026" cy="259045"/>
          </a:xfrm>
          <a:prstGeom prst="rect">
            <a:avLst/>
          </a:prstGeom>
        </p:spPr>
        <p:txBody>
          <a:bodyPr vert="horz" wrap="square" lIns="0" tIns="12700" rIns="0" bIns="0" rtlCol="0">
            <a:spAutoFit/>
          </a:bodyPr>
          <a:lstStyle/>
          <a:p>
            <a:pPr marL="12700">
              <a:lnSpc>
                <a:spcPct val="100000"/>
              </a:lnSpc>
              <a:spcBef>
                <a:spcPts val="100"/>
              </a:spcBef>
            </a:pPr>
            <a:r>
              <a:rPr lang="en-US" sz="1600" b="1" i="1" spc="10" dirty="0">
                <a:solidFill>
                  <a:srgbClr val="FC6A37"/>
                </a:solidFill>
                <a:cs typeface="Gill Sans MT"/>
              </a:rPr>
              <a:t>New York City Family Justice Centers</a:t>
            </a:r>
            <a:r>
              <a:rPr lang="en-US" sz="1600" b="1" i="1" spc="10" baseline="30000" dirty="0">
                <a:solidFill>
                  <a:srgbClr val="FC6A37"/>
                </a:solidFill>
                <a:cs typeface="Gill Sans MT"/>
              </a:rPr>
              <a:t> </a:t>
            </a:r>
            <a:r>
              <a:rPr lang="en-US" sz="1600" b="1" i="1" spc="10" dirty="0">
                <a:solidFill>
                  <a:srgbClr val="FC6A37"/>
                </a:solidFill>
                <a:cs typeface="Gill Sans MT"/>
              </a:rPr>
              <a:t> </a:t>
            </a:r>
            <a:endParaRPr sz="1600" dirty="0">
              <a:solidFill>
                <a:srgbClr val="FC6A37"/>
              </a:solidFill>
              <a:cs typeface="Gill Sans MT"/>
            </a:endParaRPr>
          </a:p>
        </p:txBody>
      </p:sp>
      <p:graphicFrame>
        <p:nvGraphicFramePr>
          <p:cNvPr id="10" name="Chart 9">
            <a:extLst>
              <a:ext uri="{FF2B5EF4-FFF2-40B4-BE49-F238E27FC236}">
                <a16:creationId xmlns:a16="http://schemas.microsoft.com/office/drawing/2014/main" id="{F81F8649-83CA-46B7-B5E7-5285BF2522BC}"/>
              </a:ext>
            </a:extLst>
          </p:cNvPr>
          <p:cNvGraphicFramePr/>
          <p:nvPr>
            <p:extLst>
              <p:ext uri="{D42A27DB-BD31-4B8C-83A1-F6EECF244321}">
                <p14:modId xmlns:p14="http://schemas.microsoft.com/office/powerpoint/2010/main" val="2860030435"/>
              </p:ext>
            </p:extLst>
          </p:nvPr>
        </p:nvGraphicFramePr>
        <p:xfrm>
          <a:off x="563988" y="1325145"/>
          <a:ext cx="6326317" cy="28346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a:extLst>
              <a:ext uri="{FF2B5EF4-FFF2-40B4-BE49-F238E27FC236}">
                <a16:creationId xmlns:a16="http://schemas.microsoft.com/office/drawing/2014/main" id="{0C155F6D-30C6-431A-8943-0F777CFFAE42}"/>
              </a:ext>
            </a:extLst>
          </p:cNvPr>
          <p:cNvGraphicFramePr/>
          <p:nvPr>
            <p:extLst>
              <p:ext uri="{D42A27DB-BD31-4B8C-83A1-F6EECF244321}">
                <p14:modId xmlns:p14="http://schemas.microsoft.com/office/powerpoint/2010/main" val="3562829704"/>
              </p:ext>
            </p:extLst>
          </p:nvPr>
        </p:nvGraphicFramePr>
        <p:xfrm>
          <a:off x="504282" y="4159785"/>
          <a:ext cx="6326317" cy="2834640"/>
        </p:xfrm>
        <a:graphic>
          <a:graphicData uri="http://schemas.openxmlformats.org/drawingml/2006/chart">
            <c:chart xmlns:c="http://schemas.openxmlformats.org/drawingml/2006/chart" xmlns:r="http://schemas.openxmlformats.org/officeDocument/2006/relationships" r:id="rId4"/>
          </a:graphicData>
        </a:graphic>
      </p:graphicFrame>
      <p:sp>
        <p:nvSpPr>
          <p:cNvPr id="21" name="object 5">
            <a:extLst>
              <a:ext uri="{FF2B5EF4-FFF2-40B4-BE49-F238E27FC236}">
                <a16:creationId xmlns:a16="http://schemas.microsoft.com/office/drawing/2014/main" id="{86C298C0-1481-400C-B707-5CCC6EF28FB4}"/>
              </a:ext>
            </a:extLst>
          </p:cNvPr>
          <p:cNvSpPr txBox="1"/>
          <p:nvPr/>
        </p:nvSpPr>
        <p:spPr>
          <a:xfrm>
            <a:off x="266699" y="7718577"/>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5: Number of Training Conducted   </a:t>
            </a:r>
            <a:endParaRPr sz="1300" dirty="0">
              <a:cs typeface="Gill Sans MT"/>
            </a:endParaRPr>
          </a:p>
        </p:txBody>
      </p:sp>
      <p:sp>
        <p:nvSpPr>
          <p:cNvPr id="15" name="Slide Number Placeholder 14">
            <a:extLst>
              <a:ext uri="{FF2B5EF4-FFF2-40B4-BE49-F238E27FC236}">
                <a16:creationId xmlns:a16="http://schemas.microsoft.com/office/drawing/2014/main" id="{36B07572-C67B-440F-A302-1C268CF0372A}"/>
              </a:ext>
            </a:extLst>
          </p:cNvPr>
          <p:cNvSpPr>
            <a:spLocks noGrp="1"/>
          </p:cNvSpPr>
          <p:nvPr>
            <p:ph type="sldNum" sz="quarter" idx="7"/>
          </p:nvPr>
        </p:nvSpPr>
        <p:spPr/>
        <p:txBody>
          <a:bodyPr/>
          <a:lstStyle/>
          <a:p>
            <a:fld id="{B6F15528-21DE-4FAA-801E-634DDDAF4B2B}" type="slidenum">
              <a:rPr lang="en-US" smtClean="0"/>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238124" y="3407544"/>
            <a:ext cx="6537325" cy="366767"/>
          </a:xfrm>
          <a:prstGeom prst="rect">
            <a:avLst/>
          </a:prstGeom>
        </p:spPr>
        <p:txBody>
          <a:bodyPr vert="horz" wrap="square" lIns="0" tIns="119380" rIns="0" bIns="0" rtlCol="0">
            <a:spAutoFit/>
          </a:bodyPr>
          <a:lstStyle/>
          <a:p>
            <a:pPr marL="435609" algn="ctr">
              <a:lnSpc>
                <a:spcPct val="100000"/>
              </a:lnSpc>
              <a:spcBef>
                <a:spcPts val="940"/>
              </a:spcBef>
            </a:pPr>
            <a:r>
              <a:rPr sz="1600" b="1" spc="-100" dirty="0">
                <a:solidFill>
                  <a:srgbClr val="FC6A37"/>
                </a:solidFill>
                <a:cs typeface="Gill Sans MT"/>
              </a:rPr>
              <a:t>Outreach</a:t>
            </a:r>
            <a:endParaRPr sz="1600" dirty="0">
              <a:cs typeface="Gill Sans MT"/>
            </a:endParaRPr>
          </a:p>
        </p:txBody>
      </p:sp>
      <p:grpSp>
        <p:nvGrpSpPr>
          <p:cNvPr id="6" name="object 6"/>
          <p:cNvGrpSpPr/>
          <p:nvPr/>
        </p:nvGrpSpPr>
        <p:grpSpPr>
          <a:xfrm>
            <a:off x="274240" y="393534"/>
            <a:ext cx="6871334" cy="609600"/>
            <a:chOff x="231746" y="263450"/>
            <a:chExt cx="6871334" cy="609600"/>
          </a:xfrm>
        </p:grpSpPr>
        <p:pic>
          <p:nvPicPr>
            <p:cNvPr id="7" name="object 7"/>
            <p:cNvPicPr/>
            <p:nvPr/>
          </p:nvPicPr>
          <p:blipFill>
            <a:blip r:embed="rId2" cstate="print"/>
            <a:stretch>
              <a:fillRect/>
            </a:stretch>
          </p:blipFill>
          <p:spPr>
            <a:xfrm>
              <a:off x="381000" y="355550"/>
              <a:ext cx="2070179" cy="393650"/>
            </a:xfrm>
            <a:prstGeom prst="rect">
              <a:avLst/>
            </a:prstGeom>
          </p:spPr>
        </p:pic>
        <p:sp>
          <p:nvSpPr>
            <p:cNvPr id="8" name="object 8"/>
            <p:cNvSpPr/>
            <p:nvPr/>
          </p:nvSpPr>
          <p:spPr>
            <a:xfrm>
              <a:off x="2469656" y="269800"/>
              <a:ext cx="1270" cy="596900"/>
            </a:xfrm>
            <a:custGeom>
              <a:avLst/>
              <a:gdLst/>
              <a:ahLst/>
              <a:cxnLst/>
              <a:rect l="l" t="t" r="r" b="b"/>
              <a:pathLst>
                <a:path w="1269" h="596900">
                  <a:moveTo>
                    <a:pt x="0" y="596899"/>
                  </a:moveTo>
                  <a:lnTo>
                    <a:pt x="937" y="0"/>
                  </a:lnTo>
                </a:path>
              </a:pathLst>
            </a:custGeom>
            <a:ln w="12699">
              <a:solidFill>
                <a:srgbClr val="000000"/>
              </a:solidFill>
            </a:ln>
          </p:spPr>
          <p:txBody>
            <a:bodyPr wrap="square" lIns="0" tIns="0" rIns="0" bIns="0" rtlCol="0"/>
            <a:lstStyle/>
            <a:p>
              <a:endParaRPr dirty="0"/>
            </a:p>
          </p:txBody>
        </p:sp>
        <p:sp>
          <p:nvSpPr>
            <p:cNvPr id="9" name="object 9"/>
            <p:cNvSpPr/>
            <p:nvPr/>
          </p:nvSpPr>
          <p:spPr>
            <a:xfrm>
              <a:off x="238124" y="853753"/>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grpSp>
      <p:sp>
        <p:nvSpPr>
          <p:cNvPr id="10" name="object 10"/>
          <p:cNvSpPr txBox="1"/>
          <p:nvPr/>
        </p:nvSpPr>
        <p:spPr>
          <a:xfrm>
            <a:off x="613410" y="585505"/>
            <a:ext cx="6587490" cy="259045"/>
          </a:xfrm>
          <a:prstGeom prst="rect">
            <a:avLst/>
          </a:prstGeom>
        </p:spPr>
        <p:txBody>
          <a:bodyPr vert="horz" wrap="square" lIns="0" tIns="53340" rIns="0" bIns="0" rtlCol="0">
            <a:spAutoFit/>
          </a:bodyPr>
          <a:lstStyle/>
          <a:p>
            <a:pPr marL="3034030" marR="5080" indent="-387985">
              <a:lnSpc>
                <a:spcPts val="1600"/>
              </a:lnSpc>
              <a:spcBef>
                <a:spcPts val="420"/>
              </a:spcBef>
            </a:pPr>
            <a:r>
              <a:rPr lang="en-US" b="1" spc="-25" dirty="0">
                <a:solidFill>
                  <a:srgbClr val="FC6A37"/>
                </a:solidFill>
                <a:latin typeface="Arial"/>
                <a:cs typeface="Arial"/>
              </a:rPr>
              <a:t>ENDGBV  </a:t>
            </a:r>
            <a:r>
              <a:rPr b="1" spc="-25" dirty="0">
                <a:solidFill>
                  <a:srgbClr val="FC6A37"/>
                </a:solidFill>
                <a:latin typeface="Arial"/>
                <a:cs typeface="Arial"/>
              </a:rPr>
              <a:t>202</a:t>
            </a:r>
            <a:r>
              <a:rPr lang="en-US" b="1" spc="-25" dirty="0">
                <a:solidFill>
                  <a:srgbClr val="FC6A37"/>
                </a:solidFill>
                <a:latin typeface="Arial"/>
                <a:cs typeface="Arial"/>
              </a:rPr>
              <a:t>1</a:t>
            </a:r>
            <a:r>
              <a:rPr b="1" spc="-75" dirty="0">
                <a:solidFill>
                  <a:srgbClr val="FC6A37"/>
                </a:solidFill>
                <a:latin typeface="Arial"/>
                <a:cs typeface="Arial"/>
              </a:rPr>
              <a:t> </a:t>
            </a:r>
            <a:r>
              <a:rPr lang="en-US" b="1" spc="-75" dirty="0">
                <a:solidFill>
                  <a:srgbClr val="FC6A37"/>
                </a:solidFill>
                <a:latin typeface="Arial"/>
                <a:cs typeface="Arial"/>
              </a:rPr>
              <a:t>Fact Sheet </a:t>
            </a:r>
            <a:endParaRPr dirty="0">
              <a:latin typeface="Arial"/>
              <a:cs typeface="Arial"/>
            </a:endParaRPr>
          </a:p>
        </p:txBody>
      </p:sp>
      <p:graphicFrame>
        <p:nvGraphicFramePr>
          <p:cNvPr id="15" name="Table 15">
            <a:extLst>
              <a:ext uri="{FF2B5EF4-FFF2-40B4-BE49-F238E27FC236}">
                <a16:creationId xmlns:a16="http://schemas.microsoft.com/office/drawing/2014/main" id="{DB3A6D74-9D8B-4A34-A97D-1837D31E1E21}"/>
              </a:ext>
            </a:extLst>
          </p:cNvPr>
          <p:cNvGraphicFramePr>
            <a:graphicFrameLocks noGrp="1"/>
          </p:cNvGraphicFramePr>
          <p:nvPr>
            <p:extLst>
              <p:ext uri="{D42A27DB-BD31-4B8C-83A1-F6EECF244321}">
                <p14:modId xmlns:p14="http://schemas.microsoft.com/office/powerpoint/2010/main" val="499834340"/>
              </p:ext>
            </p:extLst>
          </p:nvPr>
        </p:nvGraphicFramePr>
        <p:xfrm>
          <a:off x="381000" y="1459142"/>
          <a:ext cx="6537326" cy="1813560"/>
        </p:xfrm>
        <a:graphic>
          <a:graphicData uri="http://schemas.openxmlformats.org/drawingml/2006/table">
            <a:tbl>
              <a:tblPr firstRow="1" bandRow="1">
                <a:tableStyleId>{2A488322-F2BA-4B5B-9748-0D474271808F}</a:tableStyleId>
              </a:tblPr>
              <a:tblGrid>
                <a:gridCol w="3268663">
                  <a:extLst>
                    <a:ext uri="{9D8B030D-6E8A-4147-A177-3AD203B41FA5}">
                      <a16:colId xmlns:a16="http://schemas.microsoft.com/office/drawing/2014/main" val="3678089640"/>
                    </a:ext>
                  </a:extLst>
                </a:gridCol>
                <a:gridCol w="3268663">
                  <a:extLst>
                    <a:ext uri="{9D8B030D-6E8A-4147-A177-3AD203B41FA5}">
                      <a16:colId xmlns:a16="http://schemas.microsoft.com/office/drawing/2014/main" val="638788131"/>
                    </a:ext>
                  </a:extLst>
                </a:gridCol>
              </a:tblGrid>
              <a:tr h="330200">
                <a:tc>
                  <a:txBody>
                    <a:bodyPr/>
                    <a:lstStyle/>
                    <a:p>
                      <a:pPr algn="l"/>
                      <a:r>
                        <a:rPr lang="en-US" sz="1200" dirty="0"/>
                        <a:t>Participant Type</a:t>
                      </a:r>
                    </a:p>
                  </a:txBody>
                  <a:tcPr anchor="ctr"/>
                </a:tc>
                <a:tc>
                  <a:txBody>
                    <a:bodyPr/>
                    <a:lstStyle/>
                    <a:p>
                      <a:pPr algn="ctr"/>
                      <a:r>
                        <a:rPr lang="en-US" sz="1200" dirty="0"/>
                        <a:t>Number of Workshops </a:t>
                      </a:r>
                    </a:p>
                  </a:txBody>
                  <a:tcPr anchor="ctr"/>
                </a:tc>
                <a:extLst>
                  <a:ext uri="{0D108BD9-81ED-4DB2-BD59-A6C34878D82A}">
                    <a16:rowId xmlns:a16="http://schemas.microsoft.com/office/drawing/2014/main" val="878942153"/>
                  </a:ext>
                </a:extLst>
              </a:tr>
              <a:tr h="370840">
                <a:tc>
                  <a:txBody>
                    <a:bodyPr/>
                    <a:lstStyle/>
                    <a:p>
                      <a:r>
                        <a:rPr lang="en-US" sz="1200" dirty="0"/>
                        <a:t>Youth </a:t>
                      </a:r>
                    </a:p>
                  </a:txBody>
                  <a:tcPr anchor="ctr"/>
                </a:tc>
                <a:tc>
                  <a:txBody>
                    <a:bodyPr/>
                    <a:lstStyle/>
                    <a:p>
                      <a:pPr algn="ctr"/>
                      <a:r>
                        <a:rPr lang="en-US" sz="1200" dirty="0"/>
                        <a:t>107</a:t>
                      </a:r>
                    </a:p>
                  </a:txBody>
                  <a:tcPr anchor="ctr"/>
                </a:tc>
                <a:extLst>
                  <a:ext uri="{0D108BD9-81ED-4DB2-BD59-A6C34878D82A}">
                    <a16:rowId xmlns:a16="http://schemas.microsoft.com/office/drawing/2014/main" val="3707438885"/>
                  </a:ext>
                </a:extLst>
              </a:tr>
              <a:tr h="370840">
                <a:tc>
                  <a:txBody>
                    <a:bodyPr/>
                    <a:lstStyle/>
                    <a:p>
                      <a:r>
                        <a:rPr lang="en-US" sz="1200" dirty="0"/>
                        <a:t>Parents </a:t>
                      </a:r>
                    </a:p>
                  </a:txBody>
                  <a:tcPr anchor="ctr"/>
                </a:tc>
                <a:tc>
                  <a:txBody>
                    <a:bodyPr/>
                    <a:lstStyle/>
                    <a:p>
                      <a:pPr algn="ctr"/>
                      <a:r>
                        <a:rPr lang="en-US" sz="1200" dirty="0"/>
                        <a:t>11</a:t>
                      </a:r>
                    </a:p>
                  </a:txBody>
                  <a:tcPr anchor="ctr"/>
                </a:tc>
                <a:extLst>
                  <a:ext uri="{0D108BD9-81ED-4DB2-BD59-A6C34878D82A}">
                    <a16:rowId xmlns:a16="http://schemas.microsoft.com/office/drawing/2014/main" val="4182417239"/>
                  </a:ext>
                </a:extLst>
              </a:tr>
              <a:tr h="370840">
                <a:tc>
                  <a:txBody>
                    <a:bodyPr/>
                    <a:lstStyle/>
                    <a:p>
                      <a:r>
                        <a:rPr lang="en-US" sz="1200" dirty="0"/>
                        <a:t>Staff</a:t>
                      </a:r>
                    </a:p>
                  </a:txBody>
                  <a:tcPr anchor="ctr"/>
                </a:tc>
                <a:tc>
                  <a:txBody>
                    <a:bodyPr/>
                    <a:lstStyle/>
                    <a:p>
                      <a:pPr algn="ctr"/>
                      <a:r>
                        <a:rPr lang="en-US" sz="1200" dirty="0"/>
                        <a:t>1</a:t>
                      </a:r>
                    </a:p>
                  </a:txBody>
                  <a:tcPr anchor="ctr"/>
                </a:tc>
                <a:extLst>
                  <a:ext uri="{0D108BD9-81ED-4DB2-BD59-A6C34878D82A}">
                    <a16:rowId xmlns:a16="http://schemas.microsoft.com/office/drawing/2014/main" val="1052633129"/>
                  </a:ext>
                </a:extLst>
              </a:tr>
              <a:tr h="370840">
                <a:tc>
                  <a:txBody>
                    <a:bodyPr/>
                    <a:lstStyle/>
                    <a:p>
                      <a:r>
                        <a:rPr lang="en-US" sz="1200" b="1" dirty="0"/>
                        <a:t>Total </a:t>
                      </a:r>
                    </a:p>
                  </a:txBody>
                  <a:tcPr anchor="ctr"/>
                </a:tc>
                <a:tc>
                  <a:txBody>
                    <a:bodyPr/>
                    <a:lstStyle/>
                    <a:p>
                      <a:pPr algn="ctr"/>
                      <a:r>
                        <a:rPr lang="en-US" sz="1200" b="1" dirty="0"/>
                        <a:t>119</a:t>
                      </a:r>
                    </a:p>
                  </a:txBody>
                  <a:tcPr anchor="ctr"/>
                </a:tc>
                <a:extLst>
                  <a:ext uri="{0D108BD9-81ED-4DB2-BD59-A6C34878D82A}">
                    <a16:rowId xmlns:a16="http://schemas.microsoft.com/office/drawing/2014/main" val="1193129418"/>
                  </a:ext>
                </a:extLst>
              </a:tr>
            </a:tbl>
          </a:graphicData>
        </a:graphic>
      </p:graphicFrame>
      <p:graphicFrame>
        <p:nvGraphicFramePr>
          <p:cNvPr id="17" name="Table 17">
            <a:extLst>
              <a:ext uri="{FF2B5EF4-FFF2-40B4-BE49-F238E27FC236}">
                <a16:creationId xmlns:a16="http://schemas.microsoft.com/office/drawing/2014/main" id="{93CDF3D4-E48C-4C3E-9A50-D2C312605497}"/>
              </a:ext>
            </a:extLst>
          </p:cNvPr>
          <p:cNvGraphicFramePr>
            <a:graphicFrameLocks noGrp="1"/>
          </p:cNvGraphicFramePr>
          <p:nvPr>
            <p:extLst>
              <p:ext uri="{D42A27DB-BD31-4B8C-83A1-F6EECF244321}">
                <p14:modId xmlns:p14="http://schemas.microsoft.com/office/powerpoint/2010/main" val="2799938693"/>
              </p:ext>
            </p:extLst>
          </p:nvPr>
        </p:nvGraphicFramePr>
        <p:xfrm>
          <a:off x="274240" y="4282577"/>
          <a:ext cx="6562408" cy="2143015"/>
        </p:xfrm>
        <a:graphic>
          <a:graphicData uri="http://schemas.openxmlformats.org/drawingml/2006/table">
            <a:tbl>
              <a:tblPr firstRow="1" bandRow="1">
                <a:tableStyleId>{2A488322-F2BA-4B5B-9748-0D474271808F}</a:tableStyleId>
              </a:tblPr>
              <a:tblGrid>
                <a:gridCol w="3281204">
                  <a:extLst>
                    <a:ext uri="{9D8B030D-6E8A-4147-A177-3AD203B41FA5}">
                      <a16:colId xmlns:a16="http://schemas.microsoft.com/office/drawing/2014/main" val="2071852284"/>
                    </a:ext>
                  </a:extLst>
                </a:gridCol>
                <a:gridCol w="3281204">
                  <a:extLst>
                    <a:ext uri="{9D8B030D-6E8A-4147-A177-3AD203B41FA5}">
                      <a16:colId xmlns:a16="http://schemas.microsoft.com/office/drawing/2014/main" val="1710956437"/>
                    </a:ext>
                  </a:extLst>
                </a:gridCol>
              </a:tblGrid>
              <a:tr h="288815">
                <a:tc>
                  <a:txBody>
                    <a:bodyPr/>
                    <a:lstStyle/>
                    <a:p>
                      <a:r>
                        <a:rPr lang="en-US" sz="1200" b="1" dirty="0">
                          <a:solidFill>
                            <a:schemeClr val="lt1"/>
                          </a:solidFill>
                          <a:effectLst/>
                          <a:latin typeface="+mn-lt"/>
                          <a:ea typeface="+mn-ea"/>
                          <a:cs typeface="+mn-cs"/>
                        </a:rPr>
                        <a:t>Type of Outreach</a:t>
                      </a:r>
                      <a:endParaRPr lang="en-US" sz="1200" dirty="0"/>
                    </a:p>
                  </a:txBody>
                  <a:tcPr/>
                </a:tc>
                <a:tc>
                  <a:txBody>
                    <a:bodyPr/>
                    <a:lstStyle/>
                    <a:p>
                      <a:pPr algn="ctr"/>
                      <a:r>
                        <a:rPr lang="en-US" sz="1200" dirty="0"/>
                        <a:t>Number Conducted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Community Events</a:t>
                      </a:r>
                      <a:endParaRPr lang="en-US" sz="1200" dirty="0"/>
                    </a:p>
                  </a:txBody>
                  <a:tcPr anchor="ctr"/>
                </a:tc>
                <a:tc>
                  <a:txBody>
                    <a:bodyPr/>
                    <a:lstStyle/>
                    <a:p>
                      <a:pPr algn="ctr"/>
                      <a:r>
                        <a:rPr lang="en-US" sz="1200" dirty="0"/>
                        <a:t>139</a:t>
                      </a:r>
                    </a:p>
                  </a:txBody>
                  <a:tcPr anchor="ctr"/>
                </a:tc>
                <a:extLst>
                  <a:ext uri="{0D108BD9-81ED-4DB2-BD59-A6C34878D82A}">
                    <a16:rowId xmlns:a16="http://schemas.microsoft.com/office/drawing/2014/main" val="408079716"/>
                  </a:ext>
                </a:extLst>
              </a:tr>
              <a:tr h="370840">
                <a:tc>
                  <a:txBody>
                    <a:bodyPr/>
                    <a:lstStyle/>
                    <a:p>
                      <a:pPr algn="l"/>
                      <a:r>
                        <a:rPr lang="en-US" sz="1200" dirty="0"/>
                        <a:t>Community Meetings/Trainings</a:t>
                      </a:r>
                    </a:p>
                  </a:txBody>
                  <a:tcPr anchor="ctr"/>
                </a:tc>
                <a:tc>
                  <a:txBody>
                    <a:bodyPr/>
                    <a:lstStyle/>
                    <a:p>
                      <a:pPr algn="ctr"/>
                      <a:r>
                        <a:rPr lang="en-US" sz="1200" dirty="0"/>
                        <a:t>90</a:t>
                      </a:r>
                    </a:p>
                  </a:txBody>
                  <a:tcPr anchor="ctr"/>
                </a:tc>
                <a:extLst>
                  <a:ext uri="{0D108BD9-81ED-4DB2-BD59-A6C34878D82A}">
                    <a16:rowId xmlns:a16="http://schemas.microsoft.com/office/drawing/2014/main" val="1298050952"/>
                  </a:ext>
                </a:extLst>
              </a:tr>
              <a:tr h="370840">
                <a:tc>
                  <a:txBody>
                    <a:bodyPr/>
                    <a:lstStyle/>
                    <a:p>
                      <a:pPr algn="l"/>
                      <a:r>
                        <a:rPr lang="en-US" sz="1200" dirty="0"/>
                        <a:t>Presentations</a:t>
                      </a:r>
                    </a:p>
                  </a:txBody>
                  <a:tcPr anchor="ctr"/>
                </a:tc>
                <a:tc>
                  <a:txBody>
                    <a:bodyPr/>
                    <a:lstStyle/>
                    <a:p>
                      <a:pPr algn="ctr"/>
                      <a:r>
                        <a:rPr lang="en-US" sz="1200" dirty="0"/>
                        <a:t>26</a:t>
                      </a:r>
                    </a:p>
                  </a:txBody>
                  <a:tcPr anchor="ctr"/>
                </a:tc>
                <a:extLst>
                  <a:ext uri="{0D108BD9-81ED-4DB2-BD59-A6C34878D82A}">
                    <a16:rowId xmlns:a16="http://schemas.microsoft.com/office/drawing/2014/main" val="3427748049"/>
                  </a:ext>
                </a:extLst>
              </a:tr>
              <a:tr h="370840">
                <a:tc>
                  <a:txBody>
                    <a:bodyPr/>
                    <a:lstStyle/>
                    <a:p>
                      <a:pPr algn="l"/>
                      <a:r>
                        <a:rPr lang="en-US" sz="1200" dirty="0"/>
                        <a:t>Other Events </a:t>
                      </a:r>
                    </a:p>
                  </a:txBody>
                  <a:tcPr anchor="ctr"/>
                </a:tc>
                <a:tc>
                  <a:txBody>
                    <a:bodyPr/>
                    <a:lstStyle/>
                    <a:p>
                      <a:pPr algn="ctr"/>
                      <a:r>
                        <a:rPr lang="en-US" sz="1200" dirty="0"/>
                        <a:t>6</a:t>
                      </a:r>
                    </a:p>
                  </a:txBody>
                  <a:tcPr anchor="ctr"/>
                </a:tc>
                <a:extLst>
                  <a:ext uri="{0D108BD9-81ED-4DB2-BD59-A6C34878D82A}">
                    <a16:rowId xmlns:a16="http://schemas.microsoft.com/office/drawing/2014/main" val="2940696665"/>
                  </a:ext>
                </a:extLst>
              </a:tr>
              <a:tr h="370840">
                <a:tc>
                  <a:txBody>
                    <a:bodyPr/>
                    <a:lstStyle/>
                    <a:p>
                      <a:pPr algn="l"/>
                      <a:r>
                        <a:rPr lang="en-US" sz="1200" b="1" dirty="0"/>
                        <a:t>Total </a:t>
                      </a:r>
                    </a:p>
                  </a:txBody>
                  <a:tcPr anchor="ctr"/>
                </a:tc>
                <a:tc>
                  <a:txBody>
                    <a:bodyPr/>
                    <a:lstStyle/>
                    <a:p>
                      <a:pPr algn="ctr"/>
                      <a:r>
                        <a:rPr lang="en-US" sz="1200" b="1" dirty="0"/>
                        <a:t>261</a:t>
                      </a:r>
                    </a:p>
                  </a:txBody>
                  <a:tcPr anchor="ctr"/>
                </a:tc>
                <a:extLst>
                  <a:ext uri="{0D108BD9-81ED-4DB2-BD59-A6C34878D82A}">
                    <a16:rowId xmlns:a16="http://schemas.microsoft.com/office/drawing/2014/main" val="3463671615"/>
                  </a:ext>
                </a:extLst>
              </a:tr>
            </a:tbl>
          </a:graphicData>
        </a:graphic>
      </p:graphicFrame>
      <p:sp>
        <p:nvSpPr>
          <p:cNvPr id="13" name="object 5">
            <a:extLst>
              <a:ext uri="{FF2B5EF4-FFF2-40B4-BE49-F238E27FC236}">
                <a16:creationId xmlns:a16="http://schemas.microsoft.com/office/drawing/2014/main" id="{DC7C87AE-40E1-45B0-B638-DAF1FAC9462F}"/>
              </a:ext>
            </a:extLst>
          </p:cNvPr>
          <p:cNvSpPr txBox="1"/>
          <p:nvPr/>
        </p:nvSpPr>
        <p:spPr>
          <a:xfrm>
            <a:off x="370205" y="1107803"/>
            <a:ext cx="6369366"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6: Healthy Relationship Training Academy Workshops Conducted     </a:t>
            </a:r>
            <a:endParaRPr sz="1300" dirty="0">
              <a:cs typeface="Gill Sans MT"/>
            </a:endParaRPr>
          </a:p>
        </p:txBody>
      </p:sp>
      <p:sp>
        <p:nvSpPr>
          <p:cNvPr id="14" name="object 5">
            <a:extLst>
              <a:ext uri="{FF2B5EF4-FFF2-40B4-BE49-F238E27FC236}">
                <a16:creationId xmlns:a16="http://schemas.microsoft.com/office/drawing/2014/main" id="{8570D64F-AEF4-4BF6-A426-26AE03E33476}"/>
              </a:ext>
            </a:extLst>
          </p:cNvPr>
          <p:cNvSpPr txBox="1"/>
          <p:nvPr/>
        </p:nvSpPr>
        <p:spPr>
          <a:xfrm>
            <a:off x="343455" y="3864780"/>
            <a:ext cx="6369366"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7: ENDGBV Outreach Activities  </a:t>
            </a:r>
            <a:endParaRPr sz="1300" dirty="0">
              <a:cs typeface="Gill Sans MT"/>
            </a:endParaRPr>
          </a:p>
        </p:txBody>
      </p:sp>
      <p:sp>
        <p:nvSpPr>
          <p:cNvPr id="19" name="object 5">
            <a:extLst>
              <a:ext uri="{FF2B5EF4-FFF2-40B4-BE49-F238E27FC236}">
                <a16:creationId xmlns:a16="http://schemas.microsoft.com/office/drawing/2014/main" id="{D6BD2C74-952A-4AC0-A1A2-73EDFB0BD713}"/>
              </a:ext>
            </a:extLst>
          </p:cNvPr>
          <p:cNvSpPr txBox="1"/>
          <p:nvPr/>
        </p:nvSpPr>
        <p:spPr>
          <a:xfrm>
            <a:off x="286225" y="6634930"/>
            <a:ext cx="6537325" cy="366767"/>
          </a:xfrm>
          <a:prstGeom prst="rect">
            <a:avLst/>
          </a:prstGeom>
        </p:spPr>
        <p:txBody>
          <a:bodyPr vert="horz" wrap="square" lIns="0" tIns="119380" rIns="0" bIns="0" rtlCol="0">
            <a:spAutoFit/>
          </a:bodyPr>
          <a:lstStyle/>
          <a:p>
            <a:pPr marL="435609" algn="ctr">
              <a:lnSpc>
                <a:spcPct val="100000"/>
              </a:lnSpc>
              <a:spcBef>
                <a:spcPts val="940"/>
              </a:spcBef>
            </a:pPr>
            <a:r>
              <a:rPr lang="en-US" sz="1600" b="1" dirty="0">
                <a:solidFill>
                  <a:srgbClr val="FC6A37"/>
                </a:solidFill>
                <a:cs typeface="Gill Sans MT"/>
              </a:rPr>
              <a:t>NYC HOPE</a:t>
            </a:r>
            <a:endParaRPr sz="1600" b="1" dirty="0">
              <a:solidFill>
                <a:srgbClr val="FC6A37"/>
              </a:solidFill>
              <a:cs typeface="Gill Sans MT"/>
            </a:endParaRPr>
          </a:p>
        </p:txBody>
      </p:sp>
      <p:graphicFrame>
        <p:nvGraphicFramePr>
          <p:cNvPr id="22" name="Chart 21">
            <a:extLst>
              <a:ext uri="{FF2B5EF4-FFF2-40B4-BE49-F238E27FC236}">
                <a16:creationId xmlns:a16="http://schemas.microsoft.com/office/drawing/2014/main" id="{586A79D8-8373-47AE-BF23-B3024C9821D6}"/>
              </a:ext>
            </a:extLst>
          </p:cNvPr>
          <p:cNvGraphicFramePr/>
          <p:nvPr>
            <p:extLst>
              <p:ext uri="{D42A27DB-BD31-4B8C-83A1-F6EECF244321}">
                <p14:modId xmlns:p14="http://schemas.microsoft.com/office/powerpoint/2010/main" val="50277031"/>
              </p:ext>
            </p:extLst>
          </p:nvPr>
        </p:nvGraphicFramePr>
        <p:xfrm>
          <a:off x="423494" y="7009835"/>
          <a:ext cx="6537325" cy="3369733"/>
        </p:xfrm>
        <a:graphic>
          <a:graphicData uri="http://schemas.openxmlformats.org/drawingml/2006/chart">
            <c:chart xmlns:c="http://schemas.openxmlformats.org/drawingml/2006/chart" xmlns:r="http://schemas.openxmlformats.org/officeDocument/2006/relationships" r:id="rId3"/>
          </a:graphicData>
        </a:graphic>
      </p:graphicFrame>
      <p:sp>
        <p:nvSpPr>
          <p:cNvPr id="24" name="Slide Number Placeholder 23">
            <a:extLst>
              <a:ext uri="{FF2B5EF4-FFF2-40B4-BE49-F238E27FC236}">
                <a16:creationId xmlns:a16="http://schemas.microsoft.com/office/drawing/2014/main" id="{02C47A7C-AC60-45F0-A128-7192F5A5A614}"/>
              </a:ext>
            </a:extLst>
          </p:cNvPr>
          <p:cNvSpPr>
            <a:spLocks noGrp="1"/>
          </p:cNvSpPr>
          <p:nvPr>
            <p:ph type="sldNum" sz="quarter" idx="7"/>
          </p:nvPr>
        </p:nvSpPr>
        <p:spPr/>
        <p:txBody>
          <a:bodyPr/>
          <a:lstStyle/>
          <a:p>
            <a:fld id="{B6F15528-21DE-4FAA-801E-634DDDAF4B2B}" type="slidenum">
              <a:rPr lang="en-US" smtClean="0"/>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bject 6">
            <a:extLst>
              <a:ext uri="{FF2B5EF4-FFF2-40B4-BE49-F238E27FC236}">
                <a16:creationId xmlns:a16="http://schemas.microsoft.com/office/drawing/2014/main" id="{7B184B66-229A-468B-B304-07EAB7A8FF8D}"/>
              </a:ext>
            </a:extLst>
          </p:cNvPr>
          <p:cNvGrpSpPr/>
          <p:nvPr/>
        </p:nvGrpSpPr>
        <p:grpSpPr>
          <a:xfrm>
            <a:off x="231746" y="311150"/>
            <a:ext cx="6871334" cy="609600"/>
            <a:chOff x="231746" y="263450"/>
            <a:chExt cx="6871334" cy="609600"/>
          </a:xfrm>
        </p:grpSpPr>
        <p:pic>
          <p:nvPicPr>
            <p:cNvPr id="4" name="object 7">
              <a:extLst>
                <a:ext uri="{FF2B5EF4-FFF2-40B4-BE49-F238E27FC236}">
                  <a16:creationId xmlns:a16="http://schemas.microsoft.com/office/drawing/2014/main" id="{EB258B5B-8325-4BAC-A748-BF2A97F4F7B1}"/>
                </a:ext>
              </a:extLst>
            </p:cNvPr>
            <p:cNvPicPr/>
            <p:nvPr/>
          </p:nvPicPr>
          <p:blipFill>
            <a:blip r:embed="rId2" cstate="print"/>
            <a:stretch>
              <a:fillRect/>
            </a:stretch>
          </p:blipFill>
          <p:spPr>
            <a:xfrm>
              <a:off x="381000" y="355550"/>
              <a:ext cx="2070179" cy="393650"/>
            </a:xfrm>
            <a:prstGeom prst="rect">
              <a:avLst/>
            </a:prstGeom>
          </p:spPr>
        </p:pic>
        <p:sp>
          <p:nvSpPr>
            <p:cNvPr id="5" name="object 8">
              <a:extLst>
                <a:ext uri="{FF2B5EF4-FFF2-40B4-BE49-F238E27FC236}">
                  <a16:creationId xmlns:a16="http://schemas.microsoft.com/office/drawing/2014/main" id="{3E0FFF7C-07AC-446C-AD08-FEB77D0D119B}"/>
                </a:ext>
              </a:extLst>
            </p:cNvPr>
            <p:cNvSpPr/>
            <p:nvPr/>
          </p:nvSpPr>
          <p:spPr>
            <a:xfrm>
              <a:off x="2469656" y="269800"/>
              <a:ext cx="1270" cy="596900"/>
            </a:xfrm>
            <a:custGeom>
              <a:avLst/>
              <a:gdLst/>
              <a:ahLst/>
              <a:cxnLst/>
              <a:rect l="l" t="t" r="r" b="b"/>
              <a:pathLst>
                <a:path w="1269" h="596900">
                  <a:moveTo>
                    <a:pt x="0" y="596899"/>
                  </a:moveTo>
                  <a:lnTo>
                    <a:pt x="937" y="0"/>
                  </a:lnTo>
                </a:path>
              </a:pathLst>
            </a:custGeom>
            <a:ln w="12699">
              <a:solidFill>
                <a:srgbClr val="000000"/>
              </a:solidFill>
            </a:ln>
          </p:spPr>
          <p:txBody>
            <a:bodyPr wrap="square" lIns="0" tIns="0" rIns="0" bIns="0" rtlCol="0"/>
            <a:lstStyle/>
            <a:p>
              <a:endParaRPr dirty="0"/>
            </a:p>
          </p:txBody>
        </p:sp>
        <p:sp>
          <p:nvSpPr>
            <p:cNvPr id="6" name="object 9">
              <a:extLst>
                <a:ext uri="{FF2B5EF4-FFF2-40B4-BE49-F238E27FC236}">
                  <a16:creationId xmlns:a16="http://schemas.microsoft.com/office/drawing/2014/main" id="{68787D2C-CD32-474E-93E9-BFE7FD04BF1B}"/>
                </a:ext>
              </a:extLst>
            </p:cNvPr>
            <p:cNvSpPr/>
            <p:nvPr/>
          </p:nvSpPr>
          <p:spPr>
            <a:xfrm>
              <a:off x="238124" y="853753"/>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grpSp>
      <p:sp>
        <p:nvSpPr>
          <p:cNvPr id="7" name="object 10">
            <a:extLst>
              <a:ext uri="{FF2B5EF4-FFF2-40B4-BE49-F238E27FC236}">
                <a16:creationId xmlns:a16="http://schemas.microsoft.com/office/drawing/2014/main" id="{F7B240F0-D23B-4314-982E-97E43B0809DA}"/>
              </a:ext>
            </a:extLst>
          </p:cNvPr>
          <p:cNvSpPr txBox="1"/>
          <p:nvPr/>
        </p:nvSpPr>
        <p:spPr>
          <a:xfrm>
            <a:off x="594359" y="514484"/>
            <a:ext cx="6587490" cy="259045"/>
          </a:xfrm>
          <a:prstGeom prst="rect">
            <a:avLst/>
          </a:prstGeom>
        </p:spPr>
        <p:txBody>
          <a:bodyPr vert="horz" wrap="square" lIns="0" tIns="53340" rIns="0" bIns="0" rtlCol="0">
            <a:spAutoFit/>
          </a:bodyPr>
          <a:lstStyle/>
          <a:p>
            <a:pPr marL="3034030" marR="5080" indent="-387985">
              <a:lnSpc>
                <a:spcPts val="1600"/>
              </a:lnSpc>
              <a:spcBef>
                <a:spcPts val="420"/>
              </a:spcBef>
            </a:pPr>
            <a:r>
              <a:rPr lang="en-US" b="1" spc="-25" dirty="0">
                <a:solidFill>
                  <a:srgbClr val="FC6A37"/>
                </a:solidFill>
                <a:latin typeface="Arial"/>
                <a:cs typeface="Arial"/>
              </a:rPr>
              <a:t>ENDGBV  </a:t>
            </a:r>
            <a:r>
              <a:rPr b="1" spc="-25" dirty="0">
                <a:solidFill>
                  <a:srgbClr val="FC6A37"/>
                </a:solidFill>
                <a:latin typeface="Arial"/>
                <a:cs typeface="Arial"/>
              </a:rPr>
              <a:t>202</a:t>
            </a:r>
            <a:r>
              <a:rPr lang="en-US" b="1" spc="-25" dirty="0">
                <a:solidFill>
                  <a:srgbClr val="FC6A37"/>
                </a:solidFill>
                <a:latin typeface="Arial"/>
                <a:cs typeface="Arial"/>
              </a:rPr>
              <a:t>1</a:t>
            </a:r>
            <a:r>
              <a:rPr b="1" spc="-75" dirty="0">
                <a:solidFill>
                  <a:srgbClr val="FC6A37"/>
                </a:solidFill>
                <a:latin typeface="Arial"/>
                <a:cs typeface="Arial"/>
              </a:rPr>
              <a:t> </a:t>
            </a:r>
            <a:r>
              <a:rPr lang="en-US" b="1" spc="-75" dirty="0">
                <a:solidFill>
                  <a:srgbClr val="FC6A37"/>
                </a:solidFill>
                <a:latin typeface="Arial"/>
                <a:cs typeface="Arial"/>
              </a:rPr>
              <a:t>Fact Sheet </a:t>
            </a:r>
            <a:endParaRPr dirty="0">
              <a:latin typeface="Arial"/>
              <a:cs typeface="Arial"/>
            </a:endParaRPr>
          </a:p>
        </p:txBody>
      </p:sp>
      <p:graphicFrame>
        <p:nvGraphicFramePr>
          <p:cNvPr id="10" name="Chart 9">
            <a:extLst>
              <a:ext uri="{FF2B5EF4-FFF2-40B4-BE49-F238E27FC236}">
                <a16:creationId xmlns:a16="http://schemas.microsoft.com/office/drawing/2014/main" id="{0DD390E4-E534-42CE-ACE4-DF7844AAC442}"/>
              </a:ext>
            </a:extLst>
          </p:cNvPr>
          <p:cNvGraphicFramePr/>
          <p:nvPr>
            <p:extLst>
              <p:ext uri="{D42A27DB-BD31-4B8C-83A1-F6EECF244321}">
                <p14:modId xmlns:p14="http://schemas.microsoft.com/office/powerpoint/2010/main" val="3550139969"/>
              </p:ext>
            </p:extLst>
          </p:nvPr>
        </p:nvGraphicFramePr>
        <p:xfrm>
          <a:off x="594359" y="1300480"/>
          <a:ext cx="6514146" cy="3343911"/>
        </p:xfrm>
        <a:graphic>
          <a:graphicData uri="http://schemas.openxmlformats.org/drawingml/2006/chart">
            <c:chart xmlns:c="http://schemas.openxmlformats.org/drawingml/2006/chart" xmlns:r="http://schemas.openxmlformats.org/officeDocument/2006/relationships" r:id="rId3"/>
          </a:graphicData>
        </a:graphic>
      </p:graphicFrame>
      <p:sp>
        <p:nvSpPr>
          <p:cNvPr id="13" name="Slide Number Placeholder 12">
            <a:extLst>
              <a:ext uri="{FF2B5EF4-FFF2-40B4-BE49-F238E27FC236}">
                <a16:creationId xmlns:a16="http://schemas.microsoft.com/office/drawing/2014/main" id="{11D01EBC-7213-46DB-AC1E-4BEED53A0321}"/>
              </a:ext>
            </a:extLst>
          </p:cNvPr>
          <p:cNvSpPr>
            <a:spLocks noGrp="1"/>
          </p:cNvSpPr>
          <p:nvPr>
            <p:ph type="sldNum" sz="quarter" idx="7"/>
          </p:nvPr>
        </p:nvSpPr>
        <p:spPr>
          <a:xfrm>
            <a:off x="5447982" y="9899198"/>
            <a:ext cx="1745297" cy="534035"/>
          </a:xfrm>
        </p:spPr>
        <p:txBody>
          <a:bodyPr/>
          <a:lstStyle/>
          <a:p>
            <a:fld id="{B6F15528-21DE-4FAA-801E-634DDDAF4B2B}" type="slidenum">
              <a:rPr lang="en-US" smtClean="0"/>
              <a:t>5</a:t>
            </a:fld>
            <a:endParaRPr lang="en-US" dirty="0"/>
          </a:p>
        </p:txBody>
      </p:sp>
      <p:graphicFrame>
        <p:nvGraphicFramePr>
          <p:cNvPr id="11" name="Table 17">
            <a:extLst>
              <a:ext uri="{FF2B5EF4-FFF2-40B4-BE49-F238E27FC236}">
                <a16:creationId xmlns:a16="http://schemas.microsoft.com/office/drawing/2014/main" id="{336A13D6-9010-4EAD-B247-3AF78FC2ABAD}"/>
              </a:ext>
            </a:extLst>
          </p:cNvPr>
          <p:cNvGraphicFramePr>
            <a:graphicFrameLocks noGrp="1"/>
          </p:cNvGraphicFramePr>
          <p:nvPr>
            <p:extLst>
              <p:ext uri="{D42A27DB-BD31-4B8C-83A1-F6EECF244321}">
                <p14:modId xmlns:p14="http://schemas.microsoft.com/office/powerpoint/2010/main" val="126833258"/>
              </p:ext>
            </p:extLst>
          </p:nvPr>
        </p:nvGraphicFramePr>
        <p:xfrm>
          <a:off x="359773" y="6074011"/>
          <a:ext cx="6562408" cy="1560023"/>
        </p:xfrm>
        <a:graphic>
          <a:graphicData uri="http://schemas.openxmlformats.org/drawingml/2006/table">
            <a:tbl>
              <a:tblPr firstRow="1" bandRow="1">
                <a:tableStyleId>{2A488322-F2BA-4B5B-9748-0D474271808F}</a:tableStyleId>
              </a:tblPr>
              <a:tblGrid>
                <a:gridCol w="3281204">
                  <a:extLst>
                    <a:ext uri="{9D8B030D-6E8A-4147-A177-3AD203B41FA5}">
                      <a16:colId xmlns:a16="http://schemas.microsoft.com/office/drawing/2014/main" val="2071852284"/>
                    </a:ext>
                  </a:extLst>
                </a:gridCol>
                <a:gridCol w="3281204">
                  <a:extLst>
                    <a:ext uri="{9D8B030D-6E8A-4147-A177-3AD203B41FA5}">
                      <a16:colId xmlns:a16="http://schemas.microsoft.com/office/drawing/2014/main" val="1710956437"/>
                    </a:ext>
                  </a:extLst>
                </a:gridCol>
              </a:tblGrid>
              <a:tr h="321521">
                <a:tc>
                  <a:txBody>
                    <a:bodyPr/>
                    <a:lstStyle/>
                    <a:p>
                      <a:r>
                        <a:rPr lang="en-US" sz="1200" dirty="0"/>
                        <a:t>Borough </a:t>
                      </a:r>
                    </a:p>
                  </a:txBody>
                  <a:tcPr/>
                </a:tc>
                <a:tc>
                  <a:txBody>
                    <a:bodyPr/>
                    <a:lstStyle/>
                    <a:p>
                      <a:pPr algn="ctr"/>
                      <a:r>
                        <a:rPr lang="en-US" sz="1200" dirty="0"/>
                        <a:t>New Clients Contacted</a:t>
                      </a:r>
                    </a:p>
                  </a:txBody>
                  <a:tcPr/>
                </a:tc>
                <a:extLst>
                  <a:ext uri="{0D108BD9-81ED-4DB2-BD59-A6C34878D82A}">
                    <a16:rowId xmlns:a16="http://schemas.microsoft.com/office/drawing/2014/main" val="1220297258"/>
                  </a:ext>
                </a:extLst>
              </a:tr>
              <a:tr h="412834">
                <a:tc>
                  <a:txBody>
                    <a:bodyPr/>
                    <a:lstStyle/>
                    <a:p>
                      <a:pPr algn="l"/>
                      <a:r>
                        <a:rPr lang="en-US" sz="1200" dirty="0">
                          <a:solidFill>
                            <a:schemeClr val="dk1"/>
                          </a:solidFill>
                          <a:effectLst/>
                          <a:latin typeface="+mn-lt"/>
                          <a:ea typeface="+mn-ea"/>
                          <a:cs typeface="+mn-cs"/>
                        </a:rPr>
                        <a:t>Bronx </a:t>
                      </a:r>
                      <a:endParaRPr lang="en-US" sz="1200" dirty="0"/>
                    </a:p>
                  </a:txBody>
                  <a:tcPr anchor="ctr"/>
                </a:tc>
                <a:tc>
                  <a:txBody>
                    <a:bodyPr/>
                    <a:lstStyle/>
                    <a:p>
                      <a:pPr algn="ctr"/>
                      <a:r>
                        <a:rPr lang="en-US" sz="1200" dirty="0"/>
                        <a:t>2,400</a:t>
                      </a:r>
                    </a:p>
                  </a:txBody>
                  <a:tcPr anchor="ctr"/>
                </a:tc>
                <a:extLst>
                  <a:ext uri="{0D108BD9-81ED-4DB2-BD59-A6C34878D82A}">
                    <a16:rowId xmlns:a16="http://schemas.microsoft.com/office/drawing/2014/main" val="408079716"/>
                  </a:ext>
                </a:extLst>
              </a:tr>
              <a:tr h="412834">
                <a:tc>
                  <a:txBody>
                    <a:bodyPr/>
                    <a:lstStyle/>
                    <a:p>
                      <a:pPr algn="l"/>
                      <a:r>
                        <a:rPr lang="en-US" sz="1200" dirty="0"/>
                        <a:t>Staten Island </a:t>
                      </a:r>
                    </a:p>
                  </a:txBody>
                  <a:tcPr anchor="ctr"/>
                </a:tc>
                <a:tc>
                  <a:txBody>
                    <a:bodyPr/>
                    <a:lstStyle/>
                    <a:p>
                      <a:pPr algn="ctr"/>
                      <a:r>
                        <a:rPr lang="en-US" sz="1200" dirty="0"/>
                        <a:t>537</a:t>
                      </a:r>
                    </a:p>
                  </a:txBody>
                  <a:tcPr anchor="ctr"/>
                </a:tc>
                <a:extLst>
                  <a:ext uri="{0D108BD9-81ED-4DB2-BD59-A6C34878D82A}">
                    <a16:rowId xmlns:a16="http://schemas.microsoft.com/office/drawing/2014/main" val="1298050952"/>
                  </a:ext>
                </a:extLst>
              </a:tr>
              <a:tr h="412834">
                <a:tc>
                  <a:txBody>
                    <a:bodyPr/>
                    <a:lstStyle/>
                    <a:p>
                      <a:pPr algn="l"/>
                      <a:r>
                        <a:rPr lang="en-US" sz="1200" b="1" dirty="0"/>
                        <a:t>Total </a:t>
                      </a:r>
                    </a:p>
                  </a:txBody>
                  <a:tcPr anchor="ctr"/>
                </a:tc>
                <a:tc>
                  <a:txBody>
                    <a:bodyPr/>
                    <a:lstStyle/>
                    <a:p>
                      <a:pPr algn="ctr"/>
                      <a:r>
                        <a:rPr lang="en-US" sz="1200" b="1" dirty="0"/>
                        <a:t>2,937</a:t>
                      </a:r>
                    </a:p>
                  </a:txBody>
                  <a:tcPr anchor="ctr"/>
                </a:tc>
                <a:extLst>
                  <a:ext uri="{0D108BD9-81ED-4DB2-BD59-A6C34878D82A}">
                    <a16:rowId xmlns:a16="http://schemas.microsoft.com/office/drawing/2014/main" val="3463671615"/>
                  </a:ext>
                </a:extLst>
              </a:tr>
            </a:tbl>
          </a:graphicData>
        </a:graphic>
      </p:graphicFrame>
      <p:sp>
        <p:nvSpPr>
          <p:cNvPr id="12" name="object 5">
            <a:extLst>
              <a:ext uri="{FF2B5EF4-FFF2-40B4-BE49-F238E27FC236}">
                <a16:creationId xmlns:a16="http://schemas.microsoft.com/office/drawing/2014/main" id="{DD68DA82-5BF5-42A8-9EBC-3B0954E91E7B}"/>
              </a:ext>
            </a:extLst>
          </p:cNvPr>
          <p:cNvSpPr txBox="1"/>
          <p:nvPr/>
        </p:nvSpPr>
        <p:spPr>
          <a:xfrm>
            <a:off x="384493" y="5139928"/>
            <a:ext cx="6369366" cy="813043"/>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8: Early Victim Engagement Program (EVE): </a:t>
            </a:r>
            <a:r>
              <a:rPr lang="en-US" sz="1300" spc="10" dirty="0">
                <a:cs typeface="Gill Sans MT"/>
              </a:rPr>
              <a:t>EVE is a victim engagement program that provides critical information to victims at the time of the defendant’s arraignment enhancing their understanding about the next steps in the criminal justice process as well as providing important information and linkages to non-criminal justice resources and services. </a:t>
            </a:r>
            <a:endParaRPr sz="1300" dirty="0">
              <a:cs typeface="Gill Sans MT"/>
            </a:endParaRPr>
          </a:p>
        </p:txBody>
      </p:sp>
      <p:graphicFrame>
        <p:nvGraphicFramePr>
          <p:cNvPr id="14" name="Table 17">
            <a:extLst>
              <a:ext uri="{FF2B5EF4-FFF2-40B4-BE49-F238E27FC236}">
                <a16:creationId xmlns:a16="http://schemas.microsoft.com/office/drawing/2014/main" id="{F9A620EC-5D49-4A0F-9997-1D5FCFF0B9F7}"/>
              </a:ext>
            </a:extLst>
          </p:cNvPr>
          <p:cNvGraphicFramePr>
            <a:graphicFrameLocks noGrp="1"/>
          </p:cNvGraphicFramePr>
          <p:nvPr>
            <p:extLst>
              <p:ext uri="{D42A27DB-BD31-4B8C-83A1-F6EECF244321}">
                <p14:modId xmlns:p14="http://schemas.microsoft.com/office/powerpoint/2010/main" val="3739518746"/>
              </p:ext>
            </p:extLst>
          </p:nvPr>
        </p:nvGraphicFramePr>
        <p:xfrm>
          <a:off x="359773" y="8564220"/>
          <a:ext cx="6562408" cy="1334978"/>
        </p:xfrm>
        <a:graphic>
          <a:graphicData uri="http://schemas.openxmlformats.org/drawingml/2006/table">
            <a:tbl>
              <a:tblPr firstRow="1" bandRow="1">
                <a:tableStyleId>{2A488322-F2BA-4B5B-9748-0D474271808F}</a:tableStyleId>
              </a:tblPr>
              <a:tblGrid>
                <a:gridCol w="3281204">
                  <a:extLst>
                    <a:ext uri="{9D8B030D-6E8A-4147-A177-3AD203B41FA5}">
                      <a16:colId xmlns:a16="http://schemas.microsoft.com/office/drawing/2014/main" val="2071852284"/>
                    </a:ext>
                  </a:extLst>
                </a:gridCol>
                <a:gridCol w="3281204">
                  <a:extLst>
                    <a:ext uri="{9D8B030D-6E8A-4147-A177-3AD203B41FA5}">
                      <a16:colId xmlns:a16="http://schemas.microsoft.com/office/drawing/2014/main" val="1710956437"/>
                    </a:ext>
                  </a:extLst>
                </a:gridCol>
              </a:tblGrid>
              <a:tr h="374152">
                <a:tc>
                  <a:txBody>
                    <a:bodyPr/>
                    <a:lstStyle/>
                    <a:p>
                      <a:r>
                        <a:rPr lang="en-US" sz="1200" b="1" dirty="0">
                          <a:solidFill>
                            <a:schemeClr val="lt1"/>
                          </a:solidFill>
                          <a:effectLst/>
                          <a:latin typeface="+mn-lt"/>
                          <a:ea typeface="+mn-ea"/>
                          <a:cs typeface="+mn-cs"/>
                        </a:rPr>
                        <a:t>Type of Activity </a:t>
                      </a:r>
                      <a:endParaRPr lang="en-US" sz="1200" dirty="0"/>
                    </a:p>
                  </a:txBody>
                  <a:tcPr/>
                </a:tc>
                <a:tc>
                  <a:txBody>
                    <a:bodyPr/>
                    <a:lstStyle/>
                    <a:p>
                      <a:pPr algn="ctr"/>
                      <a:r>
                        <a:rPr lang="en-US" sz="1200" dirty="0"/>
                        <a:t>Clients Served  </a:t>
                      </a:r>
                    </a:p>
                  </a:txBody>
                  <a:tcPr/>
                </a:tc>
                <a:extLst>
                  <a:ext uri="{0D108BD9-81ED-4DB2-BD59-A6C34878D82A}">
                    <a16:rowId xmlns:a16="http://schemas.microsoft.com/office/drawing/2014/main" val="1220297258"/>
                  </a:ext>
                </a:extLst>
              </a:tr>
              <a:tr h="480413">
                <a:tc>
                  <a:txBody>
                    <a:bodyPr/>
                    <a:lstStyle/>
                    <a:p>
                      <a:pPr algn="l"/>
                      <a:r>
                        <a:rPr lang="en-US" sz="1200" dirty="0"/>
                        <a:t>Unique Clients </a:t>
                      </a:r>
                    </a:p>
                  </a:txBody>
                  <a:tcPr anchor="ctr"/>
                </a:tc>
                <a:tc>
                  <a:txBody>
                    <a:bodyPr/>
                    <a:lstStyle/>
                    <a:p>
                      <a:pPr algn="ctr"/>
                      <a:r>
                        <a:rPr lang="en-US" sz="1200" dirty="0"/>
                        <a:t>189</a:t>
                      </a:r>
                    </a:p>
                  </a:txBody>
                  <a:tcPr anchor="ctr"/>
                </a:tc>
                <a:extLst>
                  <a:ext uri="{0D108BD9-81ED-4DB2-BD59-A6C34878D82A}">
                    <a16:rowId xmlns:a16="http://schemas.microsoft.com/office/drawing/2014/main" val="408079716"/>
                  </a:ext>
                </a:extLst>
              </a:tr>
              <a:tr h="480413">
                <a:tc>
                  <a:txBody>
                    <a:bodyPr/>
                    <a:lstStyle/>
                    <a:p>
                      <a:pPr algn="l"/>
                      <a:r>
                        <a:rPr lang="en-US" sz="1200" dirty="0"/>
                        <a:t>Individuals Trained </a:t>
                      </a:r>
                    </a:p>
                  </a:txBody>
                  <a:tcPr anchor="ctr"/>
                </a:tc>
                <a:tc>
                  <a:txBody>
                    <a:bodyPr/>
                    <a:lstStyle/>
                    <a:p>
                      <a:pPr algn="ctr"/>
                      <a:r>
                        <a:rPr lang="en-US" sz="1200" dirty="0"/>
                        <a:t>171</a:t>
                      </a:r>
                    </a:p>
                  </a:txBody>
                  <a:tcPr anchor="ctr"/>
                </a:tc>
                <a:extLst>
                  <a:ext uri="{0D108BD9-81ED-4DB2-BD59-A6C34878D82A}">
                    <a16:rowId xmlns:a16="http://schemas.microsoft.com/office/drawing/2014/main" val="1298050952"/>
                  </a:ext>
                </a:extLst>
              </a:tr>
            </a:tbl>
          </a:graphicData>
        </a:graphic>
      </p:graphicFrame>
      <p:sp>
        <p:nvSpPr>
          <p:cNvPr id="15" name="object 5">
            <a:extLst>
              <a:ext uri="{FF2B5EF4-FFF2-40B4-BE49-F238E27FC236}">
                <a16:creationId xmlns:a16="http://schemas.microsoft.com/office/drawing/2014/main" id="{A1F43993-AF0D-4761-814E-C86C0635F4AB}"/>
              </a:ext>
            </a:extLst>
          </p:cNvPr>
          <p:cNvSpPr txBox="1"/>
          <p:nvPr/>
        </p:nvSpPr>
        <p:spPr>
          <a:xfrm>
            <a:off x="381000" y="7752246"/>
            <a:ext cx="6361430" cy="612988"/>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9:  Community-Based Immigration Legal Services Program:  </a:t>
            </a:r>
            <a:r>
              <a:rPr lang="en-US" sz="1300" spc="10" dirty="0">
                <a:cs typeface="Gill Sans MT"/>
              </a:rPr>
              <a:t>Links immigration legal service providers to community-based organizations to increase their capacity to identify civil legal issues, screen for domestic violence and refer their clients to civil legal services. </a:t>
            </a:r>
            <a:endParaRPr sz="1300" dirty="0">
              <a:cs typeface="Gill Sans MT"/>
            </a:endParaRPr>
          </a:p>
        </p:txBody>
      </p:sp>
      <p:sp>
        <p:nvSpPr>
          <p:cNvPr id="16" name="object 5">
            <a:extLst>
              <a:ext uri="{FF2B5EF4-FFF2-40B4-BE49-F238E27FC236}">
                <a16:creationId xmlns:a16="http://schemas.microsoft.com/office/drawing/2014/main" id="{5FCD4E74-9A27-4F79-8C13-AAD2A0EC5B74}"/>
              </a:ext>
            </a:extLst>
          </p:cNvPr>
          <p:cNvSpPr txBox="1"/>
          <p:nvPr/>
        </p:nvSpPr>
        <p:spPr>
          <a:xfrm>
            <a:off x="205105" y="4623566"/>
            <a:ext cx="6537325" cy="366767"/>
          </a:xfrm>
          <a:prstGeom prst="rect">
            <a:avLst/>
          </a:prstGeom>
        </p:spPr>
        <p:txBody>
          <a:bodyPr vert="horz" wrap="square" lIns="0" tIns="119380" rIns="0" bIns="0" rtlCol="0">
            <a:spAutoFit/>
          </a:bodyPr>
          <a:lstStyle/>
          <a:p>
            <a:pPr marL="435609" algn="ctr">
              <a:lnSpc>
                <a:spcPct val="100000"/>
              </a:lnSpc>
              <a:spcBef>
                <a:spcPts val="940"/>
              </a:spcBef>
            </a:pPr>
            <a:r>
              <a:rPr lang="en-US" sz="1600" b="1" spc="-100" dirty="0">
                <a:solidFill>
                  <a:srgbClr val="FC6A37"/>
                </a:solidFill>
                <a:cs typeface="Gill Sans MT"/>
              </a:rPr>
              <a:t>Contracted Programs </a:t>
            </a:r>
            <a:endParaRPr sz="1600" dirty="0">
              <a:cs typeface="Gill Sans MT"/>
            </a:endParaRPr>
          </a:p>
        </p:txBody>
      </p:sp>
    </p:spTree>
    <p:extLst>
      <p:ext uri="{BB962C8B-B14F-4D97-AF65-F5344CB8AC3E}">
        <p14:creationId xmlns:p14="http://schemas.microsoft.com/office/powerpoint/2010/main" val="3171273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6">
            <a:extLst>
              <a:ext uri="{FF2B5EF4-FFF2-40B4-BE49-F238E27FC236}">
                <a16:creationId xmlns:a16="http://schemas.microsoft.com/office/drawing/2014/main" id="{DADC7EBF-3B2A-47CE-8523-AB7D9F0FCA4B}"/>
              </a:ext>
            </a:extLst>
          </p:cNvPr>
          <p:cNvSpPr txBox="1"/>
          <p:nvPr/>
        </p:nvSpPr>
        <p:spPr>
          <a:xfrm>
            <a:off x="373063" y="8620042"/>
            <a:ext cx="7100572" cy="554383"/>
          </a:xfrm>
          <a:prstGeom prst="rect">
            <a:avLst/>
          </a:prstGeom>
        </p:spPr>
        <p:txBody>
          <a:bodyPr vert="horz" wrap="square" lIns="0" tIns="53340" rIns="0" bIns="0" rtlCol="0">
            <a:spAutoFit/>
          </a:bodyPr>
          <a:lstStyle/>
          <a:p>
            <a:pPr marL="50800" marR="43180"/>
            <a:endParaRPr lang="en-US" sz="900" spc="40" dirty="0">
              <a:solidFill>
                <a:srgbClr val="464646"/>
              </a:solidFill>
              <a:latin typeface="Gill Sans MT"/>
              <a:cs typeface="Gill Sans MT"/>
            </a:endParaRPr>
          </a:p>
          <a:p>
            <a:pPr marL="50800" marR="43180">
              <a:lnSpc>
                <a:spcPct val="137500"/>
              </a:lnSpc>
              <a:spcBef>
                <a:spcPts val="5"/>
              </a:spcBef>
            </a:pPr>
            <a:endParaRPr lang="en-US" sz="900" spc="40" dirty="0">
              <a:solidFill>
                <a:srgbClr val="464646"/>
              </a:solidFill>
              <a:latin typeface="Gill Sans MT"/>
              <a:cs typeface="Gill Sans MT"/>
            </a:endParaRPr>
          </a:p>
          <a:p>
            <a:pPr marL="50800" marR="43180">
              <a:lnSpc>
                <a:spcPct val="137500"/>
              </a:lnSpc>
              <a:spcBef>
                <a:spcPts val="5"/>
              </a:spcBef>
            </a:pPr>
            <a:endParaRPr sz="900" dirty="0">
              <a:latin typeface="Gill Sans MT"/>
              <a:cs typeface="Gill Sans MT"/>
            </a:endParaRPr>
          </a:p>
        </p:txBody>
      </p:sp>
      <p:grpSp>
        <p:nvGrpSpPr>
          <p:cNvPr id="3" name="object 6">
            <a:extLst>
              <a:ext uri="{FF2B5EF4-FFF2-40B4-BE49-F238E27FC236}">
                <a16:creationId xmlns:a16="http://schemas.microsoft.com/office/drawing/2014/main" id="{7B184B66-229A-468B-B304-07EAB7A8FF8D}"/>
              </a:ext>
            </a:extLst>
          </p:cNvPr>
          <p:cNvGrpSpPr/>
          <p:nvPr/>
        </p:nvGrpSpPr>
        <p:grpSpPr>
          <a:xfrm>
            <a:off x="231746" y="311150"/>
            <a:ext cx="6871334" cy="609600"/>
            <a:chOff x="231746" y="263450"/>
            <a:chExt cx="6871334" cy="609600"/>
          </a:xfrm>
        </p:grpSpPr>
        <p:pic>
          <p:nvPicPr>
            <p:cNvPr id="4" name="object 7">
              <a:extLst>
                <a:ext uri="{FF2B5EF4-FFF2-40B4-BE49-F238E27FC236}">
                  <a16:creationId xmlns:a16="http://schemas.microsoft.com/office/drawing/2014/main" id="{EB258B5B-8325-4BAC-A748-BF2A97F4F7B1}"/>
                </a:ext>
              </a:extLst>
            </p:cNvPr>
            <p:cNvPicPr/>
            <p:nvPr/>
          </p:nvPicPr>
          <p:blipFill>
            <a:blip r:embed="rId2" cstate="print"/>
            <a:stretch>
              <a:fillRect/>
            </a:stretch>
          </p:blipFill>
          <p:spPr>
            <a:xfrm>
              <a:off x="381000" y="355550"/>
              <a:ext cx="2070179" cy="393650"/>
            </a:xfrm>
            <a:prstGeom prst="rect">
              <a:avLst/>
            </a:prstGeom>
          </p:spPr>
        </p:pic>
        <p:sp>
          <p:nvSpPr>
            <p:cNvPr id="5" name="object 8">
              <a:extLst>
                <a:ext uri="{FF2B5EF4-FFF2-40B4-BE49-F238E27FC236}">
                  <a16:creationId xmlns:a16="http://schemas.microsoft.com/office/drawing/2014/main" id="{3E0FFF7C-07AC-446C-AD08-FEB77D0D119B}"/>
                </a:ext>
              </a:extLst>
            </p:cNvPr>
            <p:cNvSpPr/>
            <p:nvPr/>
          </p:nvSpPr>
          <p:spPr>
            <a:xfrm>
              <a:off x="2469656" y="269800"/>
              <a:ext cx="1270" cy="596900"/>
            </a:xfrm>
            <a:custGeom>
              <a:avLst/>
              <a:gdLst/>
              <a:ahLst/>
              <a:cxnLst/>
              <a:rect l="l" t="t" r="r" b="b"/>
              <a:pathLst>
                <a:path w="1269" h="596900">
                  <a:moveTo>
                    <a:pt x="0" y="596899"/>
                  </a:moveTo>
                  <a:lnTo>
                    <a:pt x="937" y="0"/>
                  </a:lnTo>
                </a:path>
              </a:pathLst>
            </a:custGeom>
            <a:ln w="12699">
              <a:solidFill>
                <a:srgbClr val="000000"/>
              </a:solidFill>
            </a:ln>
          </p:spPr>
          <p:txBody>
            <a:bodyPr wrap="square" lIns="0" tIns="0" rIns="0" bIns="0" rtlCol="0"/>
            <a:lstStyle/>
            <a:p>
              <a:endParaRPr dirty="0"/>
            </a:p>
          </p:txBody>
        </p:sp>
        <p:sp>
          <p:nvSpPr>
            <p:cNvPr id="6" name="object 9">
              <a:extLst>
                <a:ext uri="{FF2B5EF4-FFF2-40B4-BE49-F238E27FC236}">
                  <a16:creationId xmlns:a16="http://schemas.microsoft.com/office/drawing/2014/main" id="{68787D2C-CD32-474E-93E9-BFE7FD04BF1B}"/>
                </a:ext>
              </a:extLst>
            </p:cNvPr>
            <p:cNvSpPr/>
            <p:nvPr/>
          </p:nvSpPr>
          <p:spPr>
            <a:xfrm>
              <a:off x="238124" y="853753"/>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grpSp>
      <p:sp>
        <p:nvSpPr>
          <p:cNvPr id="7" name="object 10">
            <a:extLst>
              <a:ext uri="{FF2B5EF4-FFF2-40B4-BE49-F238E27FC236}">
                <a16:creationId xmlns:a16="http://schemas.microsoft.com/office/drawing/2014/main" id="{F7B240F0-D23B-4314-982E-97E43B0809DA}"/>
              </a:ext>
            </a:extLst>
          </p:cNvPr>
          <p:cNvSpPr txBox="1"/>
          <p:nvPr/>
        </p:nvSpPr>
        <p:spPr>
          <a:xfrm>
            <a:off x="594359" y="514484"/>
            <a:ext cx="6587490" cy="259045"/>
          </a:xfrm>
          <a:prstGeom prst="rect">
            <a:avLst/>
          </a:prstGeom>
        </p:spPr>
        <p:txBody>
          <a:bodyPr vert="horz" wrap="square" lIns="0" tIns="53340" rIns="0" bIns="0" rtlCol="0">
            <a:spAutoFit/>
          </a:bodyPr>
          <a:lstStyle/>
          <a:p>
            <a:pPr marL="3034030" marR="5080" indent="-387985">
              <a:lnSpc>
                <a:spcPts val="1600"/>
              </a:lnSpc>
              <a:spcBef>
                <a:spcPts val="420"/>
              </a:spcBef>
            </a:pPr>
            <a:r>
              <a:rPr lang="en-US" b="1" spc="-25" dirty="0">
                <a:solidFill>
                  <a:srgbClr val="FC6A37"/>
                </a:solidFill>
                <a:latin typeface="Arial"/>
                <a:cs typeface="Arial"/>
              </a:rPr>
              <a:t>ENDGBV  </a:t>
            </a:r>
            <a:r>
              <a:rPr b="1" spc="-25" dirty="0">
                <a:solidFill>
                  <a:srgbClr val="FC6A37"/>
                </a:solidFill>
                <a:latin typeface="Arial"/>
                <a:cs typeface="Arial"/>
              </a:rPr>
              <a:t>202</a:t>
            </a:r>
            <a:r>
              <a:rPr lang="en-US" b="1" spc="-25" dirty="0">
                <a:solidFill>
                  <a:srgbClr val="FC6A37"/>
                </a:solidFill>
                <a:latin typeface="Arial"/>
                <a:cs typeface="Arial"/>
              </a:rPr>
              <a:t>1</a:t>
            </a:r>
            <a:r>
              <a:rPr b="1" spc="-75" dirty="0">
                <a:solidFill>
                  <a:srgbClr val="FC6A37"/>
                </a:solidFill>
                <a:latin typeface="Arial"/>
                <a:cs typeface="Arial"/>
              </a:rPr>
              <a:t> </a:t>
            </a:r>
            <a:r>
              <a:rPr lang="en-US" b="1" spc="-75" dirty="0">
                <a:solidFill>
                  <a:srgbClr val="FC6A37"/>
                </a:solidFill>
                <a:latin typeface="Arial"/>
                <a:cs typeface="Arial"/>
              </a:rPr>
              <a:t>Fact Sheet </a:t>
            </a:r>
            <a:endParaRPr dirty="0">
              <a:latin typeface="Arial"/>
              <a:cs typeface="Arial"/>
            </a:endParaRPr>
          </a:p>
        </p:txBody>
      </p:sp>
      <p:sp>
        <p:nvSpPr>
          <p:cNvPr id="13" name="Slide Number Placeholder 12">
            <a:extLst>
              <a:ext uri="{FF2B5EF4-FFF2-40B4-BE49-F238E27FC236}">
                <a16:creationId xmlns:a16="http://schemas.microsoft.com/office/drawing/2014/main" id="{11D01EBC-7213-46DB-AC1E-4BEED53A0321}"/>
              </a:ext>
            </a:extLst>
          </p:cNvPr>
          <p:cNvSpPr>
            <a:spLocks noGrp="1"/>
          </p:cNvSpPr>
          <p:nvPr>
            <p:ph type="sldNum" sz="quarter" idx="7"/>
          </p:nvPr>
        </p:nvSpPr>
        <p:spPr/>
        <p:txBody>
          <a:bodyPr/>
          <a:lstStyle/>
          <a:p>
            <a:fld id="{B6F15528-21DE-4FAA-801E-634DDDAF4B2B}" type="slidenum">
              <a:rPr lang="en-US" smtClean="0"/>
              <a:t>6</a:t>
            </a:fld>
            <a:endParaRPr lang="en-US" dirty="0"/>
          </a:p>
        </p:txBody>
      </p:sp>
      <p:graphicFrame>
        <p:nvGraphicFramePr>
          <p:cNvPr id="11" name="Table 17">
            <a:extLst>
              <a:ext uri="{FF2B5EF4-FFF2-40B4-BE49-F238E27FC236}">
                <a16:creationId xmlns:a16="http://schemas.microsoft.com/office/drawing/2014/main" id="{336A13D6-9010-4EAD-B247-3AF78FC2ABAD}"/>
              </a:ext>
            </a:extLst>
          </p:cNvPr>
          <p:cNvGraphicFramePr>
            <a:graphicFrameLocks noGrp="1"/>
          </p:cNvGraphicFramePr>
          <p:nvPr>
            <p:extLst>
              <p:ext uri="{D42A27DB-BD31-4B8C-83A1-F6EECF244321}">
                <p14:modId xmlns:p14="http://schemas.microsoft.com/office/powerpoint/2010/main" val="2739235714"/>
              </p:ext>
            </p:extLst>
          </p:nvPr>
        </p:nvGraphicFramePr>
        <p:xfrm>
          <a:off x="412024" y="2270111"/>
          <a:ext cx="6562407" cy="1772175"/>
        </p:xfrm>
        <a:graphic>
          <a:graphicData uri="http://schemas.openxmlformats.org/drawingml/2006/table">
            <a:tbl>
              <a:tblPr firstRow="1" bandRow="1">
                <a:tableStyleId>{2A488322-F2BA-4B5B-9748-0D474271808F}</a:tableStyleId>
              </a:tblPr>
              <a:tblGrid>
                <a:gridCol w="2187469">
                  <a:extLst>
                    <a:ext uri="{9D8B030D-6E8A-4147-A177-3AD203B41FA5}">
                      <a16:colId xmlns:a16="http://schemas.microsoft.com/office/drawing/2014/main" val="2071852284"/>
                    </a:ext>
                  </a:extLst>
                </a:gridCol>
                <a:gridCol w="2187469">
                  <a:extLst>
                    <a:ext uri="{9D8B030D-6E8A-4147-A177-3AD203B41FA5}">
                      <a16:colId xmlns:a16="http://schemas.microsoft.com/office/drawing/2014/main" val="1650567136"/>
                    </a:ext>
                  </a:extLst>
                </a:gridCol>
                <a:gridCol w="2187469">
                  <a:extLst>
                    <a:ext uri="{9D8B030D-6E8A-4147-A177-3AD203B41FA5}">
                      <a16:colId xmlns:a16="http://schemas.microsoft.com/office/drawing/2014/main" val="1710956437"/>
                    </a:ext>
                  </a:extLst>
                </a:gridCol>
              </a:tblGrid>
              <a:tr h="288815">
                <a:tc>
                  <a:txBody>
                    <a:bodyPr/>
                    <a:lstStyle/>
                    <a:p>
                      <a:r>
                        <a:rPr lang="en-US" sz="1200" b="1" dirty="0">
                          <a:solidFill>
                            <a:schemeClr val="lt1"/>
                          </a:solidFill>
                          <a:effectLst/>
                          <a:latin typeface="+mn-lt"/>
                          <a:ea typeface="+mn-ea"/>
                          <a:cs typeface="+mn-cs"/>
                        </a:rPr>
                        <a:t>Workshop Type </a:t>
                      </a:r>
                      <a:endParaRPr lang="en-US" sz="1200" dirty="0"/>
                    </a:p>
                  </a:txBody>
                  <a:tcPr/>
                </a:tc>
                <a:tc>
                  <a:txBody>
                    <a:bodyPr/>
                    <a:lstStyle/>
                    <a:p>
                      <a:pPr algn="ctr"/>
                      <a:r>
                        <a:rPr lang="en-US" sz="1200" dirty="0"/>
                        <a:t>Number of Workshops</a:t>
                      </a:r>
                    </a:p>
                  </a:txBody>
                  <a:tcPr/>
                </a:tc>
                <a:tc>
                  <a:txBody>
                    <a:bodyPr/>
                    <a:lstStyle/>
                    <a:p>
                      <a:pPr algn="ctr"/>
                      <a:r>
                        <a:rPr lang="en-US" sz="1200" dirty="0"/>
                        <a:t>Number of Participants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Student </a:t>
                      </a:r>
                      <a:endParaRPr lang="en-US" sz="1200" dirty="0"/>
                    </a:p>
                  </a:txBody>
                  <a:tcPr anchor="ctr"/>
                </a:tc>
                <a:tc>
                  <a:txBody>
                    <a:bodyPr/>
                    <a:lstStyle/>
                    <a:p>
                      <a:pPr algn="ctr"/>
                      <a:r>
                        <a:rPr lang="en-US" sz="1200" dirty="0"/>
                        <a:t>1,773</a:t>
                      </a:r>
                    </a:p>
                  </a:txBody>
                  <a:tcPr anchor="ctr"/>
                </a:tc>
                <a:tc>
                  <a:txBody>
                    <a:bodyPr/>
                    <a:lstStyle/>
                    <a:p>
                      <a:pPr algn="ctr"/>
                      <a:r>
                        <a:rPr lang="en-US" sz="1200" dirty="0"/>
                        <a:t>22,369</a:t>
                      </a:r>
                    </a:p>
                  </a:txBody>
                  <a:tcPr anchor="ctr"/>
                </a:tc>
                <a:extLst>
                  <a:ext uri="{0D108BD9-81ED-4DB2-BD59-A6C34878D82A}">
                    <a16:rowId xmlns:a16="http://schemas.microsoft.com/office/drawing/2014/main" val="408079716"/>
                  </a:ext>
                </a:extLst>
              </a:tr>
              <a:tr h="370840">
                <a:tc>
                  <a:txBody>
                    <a:bodyPr/>
                    <a:lstStyle/>
                    <a:p>
                      <a:pPr algn="l"/>
                      <a:r>
                        <a:rPr lang="en-US" sz="1200" dirty="0"/>
                        <a:t>Staff</a:t>
                      </a:r>
                    </a:p>
                  </a:txBody>
                  <a:tcPr anchor="ctr"/>
                </a:tc>
                <a:tc>
                  <a:txBody>
                    <a:bodyPr/>
                    <a:lstStyle/>
                    <a:p>
                      <a:pPr algn="ctr"/>
                      <a:r>
                        <a:rPr lang="en-US" sz="1200" dirty="0"/>
                        <a:t>29</a:t>
                      </a:r>
                    </a:p>
                  </a:txBody>
                  <a:tcPr anchor="ctr"/>
                </a:tc>
                <a:tc>
                  <a:txBody>
                    <a:bodyPr/>
                    <a:lstStyle/>
                    <a:p>
                      <a:pPr algn="ctr"/>
                      <a:r>
                        <a:rPr lang="en-US" sz="1200" dirty="0"/>
                        <a:t>148</a:t>
                      </a:r>
                    </a:p>
                  </a:txBody>
                  <a:tcPr anchor="ctr"/>
                </a:tc>
                <a:extLst>
                  <a:ext uri="{0D108BD9-81ED-4DB2-BD59-A6C34878D82A}">
                    <a16:rowId xmlns:a16="http://schemas.microsoft.com/office/drawing/2014/main" val="1298050952"/>
                  </a:ext>
                </a:extLst>
              </a:tr>
              <a:tr h="370840">
                <a:tc>
                  <a:txBody>
                    <a:bodyPr/>
                    <a:lstStyle/>
                    <a:p>
                      <a:pPr algn="l"/>
                      <a:r>
                        <a:rPr lang="en-US" sz="1200" dirty="0"/>
                        <a:t>Parents/Caregiver </a:t>
                      </a:r>
                    </a:p>
                  </a:txBody>
                  <a:tcPr anchor="ctr"/>
                </a:tc>
                <a:tc>
                  <a:txBody>
                    <a:bodyPr/>
                    <a:lstStyle/>
                    <a:p>
                      <a:pPr algn="ctr"/>
                      <a:r>
                        <a:rPr lang="en-US" sz="1200" dirty="0"/>
                        <a:t>22</a:t>
                      </a:r>
                    </a:p>
                  </a:txBody>
                  <a:tcPr anchor="ctr"/>
                </a:tc>
                <a:tc>
                  <a:txBody>
                    <a:bodyPr/>
                    <a:lstStyle/>
                    <a:p>
                      <a:pPr algn="ctr"/>
                      <a:r>
                        <a:rPr lang="en-US" sz="1200" dirty="0"/>
                        <a:t>326</a:t>
                      </a:r>
                    </a:p>
                  </a:txBody>
                  <a:tcPr anchor="ctr"/>
                </a:tc>
                <a:extLst>
                  <a:ext uri="{0D108BD9-81ED-4DB2-BD59-A6C34878D82A}">
                    <a16:rowId xmlns:a16="http://schemas.microsoft.com/office/drawing/2014/main" val="488531356"/>
                  </a:ext>
                </a:extLst>
              </a:tr>
              <a:tr h="370840">
                <a:tc>
                  <a:txBody>
                    <a:bodyPr/>
                    <a:lstStyle/>
                    <a:p>
                      <a:pPr algn="l"/>
                      <a:r>
                        <a:rPr lang="en-US" sz="1200" b="1" dirty="0"/>
                        <a:t>Total </a:t>
                      </a:r>
                    </a:p>
                  </a:txBody>
                  <a:tcPr anchor="ctr"/>
                </a:tc>
                <a:tc>
                  <a:txBody>
                    <a:bodyPr/>
                    <a:lstStyle/>
                    <a:p>
                      <a:pPr algn="ctr"/>
                      <a:r>
                        <a:rPr lang="en-US" sz="1200" b="1" dirty="0"/>
                        <a:t>1,824</a:t>
                      </a:r>
                    </a:p>
                  </a:txBody>
                  <a:tcPr anchor="ctr"/>
                </a:tc>
                <a:tc>
                  <a:txBody>
                    <a:bodyPr/>
                    <a:lstStyle/>
                    <a:p>
                      <a:pPr algn="ctr"/>
                      <a:r>
                        <a:rPr lang="en-US" sz="1200" b="1" dirty="0"/>
                        <a:t>22,848</a:t>
                      </a:r>
                    </a:p>
                  </a:txBody>
                  <a:tcPr anchor="ctr"/>
                </a:tc>
                <a:extLst>
                  <a:ext uri="{0D108BD9-81ED-4DB2-BD59-A6C34878D82A}">
                    <a16:rowId xmlns:a16="http://schemas.microsoft.com/office/drawing/2014/main" val="3463671615"/>
                  </a:ext>
                </a:extLst>
              </a:tr>
            </a:tbl>
          </a:graphicData>
        </a:graphic>
      </p:graphicFrame>
      <p:sp>
        <p:nvSpPr>
          <p:cNvPr id="12" name="object 5">
            <a:extLst>
              <a:ext uri="{FF2B5EF4-FFF2-40B4-BE49-F238E27FC236}">
                <a16:creationId xmlns:a16="http://schemas.microsoft.com/office/drawing/2014/main" id="{DD68DA82-5BF5-42A8-9EBC-3B0954E91E7B}"/>
              </a:ext>
            </a:extLst>
          </p:cNvPr>
          <p:cNvSpPr txBox="1"/>
          <p:nvPr/>
        </p:nvSpPr>
        <p:spPr>
          <a:xfrm>
            <a:off x="383721" y="1382680"/>
            <a:ext cx="6377303" cy="612988"/>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10: Early-Relationship Abuse Prevention Program (Early-RAPP): </a:t>
            </a:r>
            <a:r>
              <a:rPr lang="en-US" sz="1300" spc="10" dirty="0">
                <a:cs typeface="Gill Sans MT"/>
              </a:rPr>
              <a:t>A healthy relationship education program that provides workshops to middle school students, staff, and parents/caregivers, reaching students earlier, when relationships most often begin.</a:t>
            </a:r>
            <a:endParaRPr lang="en-US" sz="1300" dirty="0">
              <a:cs typeface="Gill Sans MT"/>
            </a:endParaRPr>
          </a:p>
        </p:txBody>
      </p:sp>
      <p:sp>
        <p:nvSpPr>
          <p:cNvPr id="16" name="object 5">
            <a:extLst>
              <a:ext uri="{FF2B5EF4-FFF2-40B4-BE49-F238E27FC236}">
                <a16:creationId xmlns:a16="http://schemas.microsoft.com/office/drawing/2014/main" id="{F3780CE9-32F2-48C7-A017-86D6F2F72DEF}"/>
              </a:ext>
            </a:extLst>
          </p:cNvPr>
          <p:cNvSpPr txBox="1"/>
          <p:nvPr/>
        </p:nvSpPr>
        <p:spPr>
          <a:xfrm>
            <a:off x="373063" y="4224544"/>
            <a:ext cx="6369366" cy="1213153"/>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11: Mental Health Services in Family Justice Centers (FJCs): </a:t>
            </a:r>
            <a:r>
              <a:rPr lang="en-US" sz="1300" spc="10" dirty="0">
                <a:cs typeface="Gill Sans MT"/>
              </a:rPr>
              <a:t>A collaboration between ENDGV and the Mayor’s Office of Community Mental Health, that provides trauma informed mental health support to survivors of intimate partner violence at the City’s Family Justice Centers, including </a:t>
            </a:r>
            <a:r>
              <a:rPr lang="en-US" sz="1300" dirty="0">
                <a:effectLst/>
                <a:latin typeface="Calibri" panose="020F0502020204030204" pitchFamily="34" charset="0"/>
                <a:ea typeface="Calibri" panose="020F0502020204030204" pitchFamily="34" charset="0"/>
                <a:cs typeface="Times New Roman" panose="02020603050405020304" pitchFamily="18" charset="0"/>
              </a:rPr>
              <a:t>ongoing individual and group therapy and medication management</a:t>
            </a:r>
            <a:r>
              <a:rPr lang="en-US" sz="1300" spc="10" dirty="0">
                <a:cs typeface="Gill Sans MT"/>
              </a:rPr>
              <a:t>, through a team that includes a full-time therapist, a part-time psychiatrist, and a full-time program administrator.</a:t>
            </a:r>
            <a:endParaRPr lang="en-US" sz="1300" dirty="0">
              <a:cs typeface="Gill Sans MT"/>
            </a:endParaRPr>
          </a:p>
        </p:txBody>
      </p:sp>
      <p:graphicFrame>
        <p:nvGraphicFramePr>
          <p:cNvPr id="17" name="Table 17">
            <a:extLst>
              <a:ext uri="{FF2B5EF4-FFF2-40B4-BE49-F238E27FC236}">
                <a16:creationId xmlns:a16="http://schemas.microsoft.com/office/drawing/2014/main" id="{5931AAB4-6BDC-4829-A9A5-62FB8B62AA91}"/>
              </a:ext>
            </a:extLst>
          </p:cNvPr>
          <p:cNvGraphicFramePr>
            <a:graphicFrameLocks noGrp="1"/>
          </p:cNvGraphicFramePr>
          <p:nvPr>
            <p:extLst>
              <p:ext uri="{D42A27DB-BD31-4B8C-83A1-F6EECF244321}">
                <p14:modId xmlns:p14="http://schemas.microsoft.com/office/powerpoint/2010/main" val="5140568"/>
              </p:ext>
            </p:extLst>
          </p:nvPr>
        </p:nvGraphicFramePr>
        <p:xfrm>
          <a:off x="373063" y="5638471"/>
          <a:ext cx="6522880" cy="1030495"/>
        </p:xfrm>
        <a:graphic>
          <a:graphicData uri="http://schemas.openxmlformats.org/drawingml/2006/table">
            <a:tbl>
              <a:tblPr firstRow="1" bandRow="1">
                <a:tableStyleId>{2A488322-F2BA-4B5B-9748-0D474271808F}</a:tableStyleId>
              </a:tblPr>
              <a:tblGrid>
                <a:gridCol w="3261440">
                  <a:extLst>
                    <a:ext uri="{9D8B030D-6E8A-4147-A177-3AD203B41FA5}">
                      <a16:colId xmlns:a16="http://schemas.microsoft.com/office/drawing/2014/main" val="2071852284"/>
                    </a:ext>
                  </a:extLst>
                </a:gridCol>
                <a:gridCol w="3261440">
                  <a:extLst>
                    <a:ext uri="{9D8B030D-6E8A-4147-A177-3AD203B41FA5}">
                      <a16:colId xmlns:a16="http://schemas.microsoft.com/office/drawing/2014/main" val="1650567136"/>
                    </a:ext>
                  </a:extLst>
                </a:gridCol>
              </a:tblGrid>
              <a:tr h="288815">
                <a:tc>
                  <a:txBody>
                    <a:bodyPr/>
                    <a:lstStyle/>
                    <a:p>
                      <a:r>
                        <a:rPr lang="en-US" sz="1200" b="1" dirty="0">
                          <a:solidFill>
                            <a:schemeClr val="lt1"/>
                          </a:solidFill>
                          <a:effectLst/>
                          <a:latin typeface="+mn-lt"/>
                          <a:ea typeface="+mn-ea"/>
                          <a:cs typeface="+mn-cs"/>
                        </a:rPr>
                        <a:t>Workshop Type </a:t>
                      </a:r>
                      <a:endParaRPr lang="en-US" sz="1200" dirty="0"/>
                    </a:p>
                  </a:txBody>
                  <a:tcPr/>
                </a:tc>
                <a:tc>
                  <a:txBody>
                    <a:bodyPr/>
                    <a:lstStyle/>
                    <a:p>
                      <a:pPr algn="ctr"/>
                      <a:r>
                        <a:rPr lang="en-US" sz="1200" dirty="0"/>
                        <a:t>Number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Clients </a:t>
                      </a:r>
                      <a:endParaRPr lang="en-US" sz="1200" dirty="0"/>
                    </a:p>
                  </a:txBody>
                  <a:tcPr anchor="ctr"/>
                </a:tc>
                <a:tc>
                  <a:txBody>
                    <a:bodyPr/>
                    <a:lstStyle/>
                    <a:p>
                      <a:pPr algn="ctr"/>
                      <a:r>
                        <a:rPr lang="en-US" sz="1200" dirty="0"/>
                        <a:t>209</a:t>
                      </a:r>
                    </a:p>
                  </a:txBody>
                  <a:tcPr anchor="ctr"/>
                </a:tc>
                <a:extLst>
                  <a:ext uri="{0D108BD9-81ED-4DB2-BD59-A6C34878D82A}">
                    <a16:rowId xmlns:a16="http://schemas.microsoft.com/office/drawing/2014/main" val="408079716"/>
                  </a:ext>
                </a:extLst>
              </a:tr>
              <a:tr h="370840">
                <a:tc>
                  <a:txBody>
                    <a:bodyPr/>
                    <a:lstStyle/>
                    <a:p>
                      <a:pPr algn="l"/>
                      <a:r>
                        <a:rPr lang="en-US" sz="1200" dirty="0"/>
                        <a:t>Client Visits </a:t>
                      </a:r>
                    </a:p>
                  </a:txBody>
                  <a:tcPr anchor="ctr"/>
                </a:tc>
                <a:tc>
                  <a:txBody>
                    <a:bodyPr/>
                    <a:lstStyle/>
                    <a:p>
                      <a:pPr algn="ctr"/>
                      <a:r>
                        <a:rPr lang="en-US" sz="1200" dirty="0"/>
                        <a:t>1,820</a:t>
                      </a:r>
                    </a:p>
                  </a:txBody>
                  <a:tcPr anchor="ctr"/>
                </a:tc>
                <a:extLst>
                  <a:ext uri="{0D108BD9-81ED-4DB2-BD59-A6C34878D82A}">
                    <a16:rowId xmlns:a16="http://schemas.microsoft.com/office/drawing/2014/main" val="1298050952"/>
                  </a:ext>
                </a:extLst>
              </a:tr>
            </a:tbl>
          </a:graphicData>
        </a:graphic>
      </p:graphicFrame>
      <p:sp>
        <p:nvSpPr>
          <p:cNvPr id="18" name="object 5">
            <a:extLst>
              <a:ext uri="{FF2B5EF4-FFF2-40B4-BE49-F238E27FC236}">
                <a16:creationId xmlns:a16="http://schemas.microsoft.com/office/drawing/2014/main" id="{752F6474-442F-47E7-A82C-C0D07AF4A9C5}"/>
              </a:ext>
            </a:extLst>
          </p:cNvPr>
          <p:cNvSpPr txBox="1"/>
          <p:nvPr/>
        </p:nvSpPr>
        <p:spPr>
          <a:xfrm>
            <a:off x="423454" y="6918137"/>
            <a:ext cx="6369366" cy="813043"/>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12: Home+ Program</a:t>
            </a:r>
            <a:r>
              <a:rPr lang="en-US" sz="1300" spc="10" dirty="0">
                <a:cs typeface="Gill Sans MT"/>
              </a:rPr>
              <a:t>:  An innovative program that supports survivor safety by providing free access to high-tech personal alarm systems to domestic violence survivors and their children who want to stay in their homes instead of entering shelter or going somewhere else.</a:t>
            </a:r>
            <a:endParaRPr sz="1300" dirty="0">
              <a:cs typeface="Gill Sans MT"/>
            </a:endParaRPr>
          </a:p>
        </p:txBody>
      </p:sp>
      <p:graphicFrame>
        <p:nvGraphicFramePr>
          <p:cNvPr id="19" name="Table 17">
            <a:extLst>
              <a:ext uri="{FF2B5EF4-FFF2-40B4-BE49-F238E27FC236}">
                <a16:creationId xmlns:a16="http://schemas.microsoft.com/office/drawing/2014/main" id="{515F9CEC-C5B8-4687-ADCE-B689BB0CB502}"/>
              </a:ext>
            </a:extLst>
          </p:cNvPr>
          <p:cNvGraphicFramePr>
            <a:graphicFrameLocks noGrp="1"/>
          </p:cNvGraphicFramePr>
          <p:nvPr>
            <p:extLst>
              <p:ext uri="{D42A27DB-BD31-4B8C-83A1-F6EECF244321}">
                <p14:modId xmlns:p14="http://schemas.microsoft.com/office/powerpoint/2010/main" val="25971047"/>
              </p:ext>
            </p:extLst>
          </p:nvPr>
        </p:nvGraphicFramePr>
        <p:xfrm>
          <a:off x="429985" y="7957295"/>
          <a:ext cx="6522880" cy="659655"/>
        </p:xfrm>
        <a:graphic>
          <a:graphicData uri="http://schemas.openxmlformats.org/drawingml/2006/table">
            <a:tbl>
              <a:tblPr firstRow="1" bandRow="1">
                <a:tableStyleId>{2A488322-F2BA-4B5B-9748-0D474271808F}</a:tableStyleId>
              </a:tblPr>
              <a:tblGrid>
                <a:gridCol w="3261440">
                  <a:extLst>
                    <a:ext uri="{9D8B030D-6E8A-4147-A177-3AD203B41FA5}">
                      <a16:colId xmlns:a16="http://schemas.microsoft.com/office/drawing/2014/main" val="2071852284"/>
                    </a:ext>
                  </a:extLst>
                </a:gridCol>
                <a:gridCol w="3261440">
                  <a:extLst>
                    <a:ext uri="{9D8B030D-6E8A-4147-A177-3AD203B41FA5}">
                      <a16:colId xmlns:a16="http://schemas.microsoft.com/office/drawing/2014/main" val="1650567136"/>
                    </a:ext>
                  </a:extLst>
                </a:gridCol>
              </a:tblGrid>
              <a:tr h="288815">
                <a:tc>
                  <a:txBody>
                    <a:bodyPr/>
                    <a:lstStyle/>
                    <a:p>
                      <a:r>
                        <a:rPr lang="en-US" sz="1200" b="1" dirty="0">
                          <a:solidFill>
                            <a:schemeClr val="lt1"/>
                          </a:solidFill>
                          <a:effectLst/>
                          <a:latin typeface="+mn-lt"/>
                          <a:ea typeface="+mn-ea"/>
                          <a:cs typeface="+mn-cs"/>
                        </a:rPr>
                        <a:t>Workshop Type </a:t>
                      </a:r>
                      <a:endParaRPr lang="en-US" sz="1200" dirty="0"/>
                    </a:p>
                  </a:txBody>
                  <a:tcPr/>
                </a:tc>
                <a:tc>
                  <a:txBody>
                    <a:bodyPr/>
                    <a:lstStyle/>
                    <a:p>
                      <a:pPr algn="ctr"/>
                      <a:r>
                        <a:rPr lang="en-US" sz="1200" dirty="0"/>
                        <a:t>Number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Clients Served </a:t>
                      </a:r>
                      <a:endParaRPr lang="en-US" sz="1200" dirty="0"/>
                    </a:p>
                  </a:txBody>
                  <a:tcPr anchor="ctr"/>
                </a:tc>
                <a:tc>
                  <a:txBody>
                    <a:bodyPr/>
                    <a:lstStyle/>
                    <a:p>
                      <a:pPr algn="ctr"/>
                      <a:r>
                        <a:rPr lang="en-US" sz="1200" dirty="0"/>
                        <a:t>26</a:t>
                      </a:r>
                    </a:p>
                  </a:txBody>
                  <a:tcPr anchor="ctr"/>
                </a:tc>
                <a:extLst>
                  <a:ext uri="{0D108BD9-81ED-4DB2-BD59-A6C34878D82A}">
                    <a16:rowId xmlns:a16="http://schemas.microsoft.com/office/drawing/2014/main" val="408079716"/>
                  </a:ext>
                </a:extLst>
              </a:tr>
            </a:tbl>
          </a:graphicData>
        </a:graphic>
      </p:graphicFrame>
    </p:spTree>
    <p:extLst>
      <p:ext uri="{BB962C8B-B14F-4D97-AF65-F5344CB8AC3E}">
        <p14:creationId xmlns:p14="http://schemas.microsoft.com/office/powerpoint/2010/main" val="13407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28775</TotalTime>
  <Words>725</Words>
  <Application>Microsoft Office PowerPoint</Application>
  <PresentationFormat>Custom</PresentationFormat>
  <Paragraphs>205</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Hill, Edward</dc:creator>
  <cp:lastModifiedBy>Hill, Edward</cp:lastModifiedBy>
  <cp:revision>67</cp:revision>
  <cp:lastPrinted>2022-03-02T12:42:41Z</cp:lastPrinted>
  <dcterms:created xsi:type="dcterms:W3CDTF">2022-01-22T17:38:41Z</dcterms:created>
  <dcterms:modified xsi:type="dcterms:W3CDTF">2022-05-02T11:30:19Z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2021-01-29T00:00:00Z</vt:filetime>
  </property>
  <property fmtid="{D5CDD505-2E9C-101B-9397-08002B2CF9AE}" pid="3" name="Creator">
    <vt:lpwstr>Chromium</vt:lpwstr>
  </property>
  <property fmtid="{D5CDD505-2E9C-101B-9397-08002B2CF9AE}" pid="4" name="LastSaved">
    <vt:filetime>2022-01-22T00:00:00Z</vt:filetime>
  </property>
</Properties>
</file>